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8" r:id="rId2"/>
    <p:sldId id="260" r:id="rId3"/>
    <p:sldId id="275" r:id="rId4"/>
    <p:sldId id="261" r:id="rId5"/>
    <p:sldId id="262" r:id="rId6"/>
    <p:sldId id="276" r:id="rId7"/>
    <p:sldId id="277" r:id="rId8"/>
    <p:sldId id="279" r:id="rId9"/>
    <p:sldId id="281" r:id="rId10"/>
    <p:sldId id="284" r:id="rId11"/>
    <p:sldId id="285" r:id="rId12"/>
    <p:sldId id="287" r:id="rId13"/>
    <p:sldId id="288" r:id="rId14"/>
    <p:sldId id="290" r:id="rId15"/>
    <p:sldId id="292" r:id="rId16"/>
    <p:sldId id="293" r:id="rId17"/>
    <p:sldId id="295" r:id="rId18"/>
    <p:sldId id="294" r:id="rId19"/>
    <p:sldId id="296" r:id="rId20"/>
    <p:sldId id="298" r:id="rId21"/>
    <p:sldId id="299" r:id="rId22"/>
    <p:sldId id="300" r:id="rId23"/>
    <p:sldId id="302" r:id="rId24"/>
    <p:sldId id="306"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7" Type="http://schemas.openxmlformats.org/officeDocument/2006/relationships/image" Target="../media/image9.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5" Type="http://schemas.openxmlformats.org/officeDocument/2006/relationships/image" Target="../media/image24.wmf"/><Relationship Id="rId4"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image" Target="../media/image35.wmf"/><Relationship Id="rId7" Type="http://schemas.openxmlformats.org/officeDocument/2006/relationships/image" Target="../media/image39.wmf"/><Relationship Id="rId2" Type="http://schemas.openxmlformats.org/officeDocument/2006/relationships/image" Target="../media/image34.wmf"/><Relationship Id="rId1" Type="http://schemas.openxmlformats.org/officeDocument/2006/relationships/image" Target="../media/image33.wmf"/><Relationship Id="rId6" Type="http://schemas.openxmlformats.org/officeDocument/2006/relationships/image" Target="../media/image38.wmf"/><Relationship Id="rId5" Type="http://schemas.openxmlformats.org/officeDocument/2006/relationships/image" Target="../media/image37.wmf"/><Relationship Id="rId10" Type="http://schemas.openxmlformats.org/officeDocument/2006/relationships/image" Target="../media/image42.wmf"/><Relationship Id="rId4" Type="http://schemas.openxmlformats.org/officeDocument/2006/relationships/image" Target="../media/image36.wmf"/><Relationship Id="rId9" Type="http://schemas.openxmlformats.org/officeDocument/2006/relationships/image" Target="../media/image4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0918D-A659-4787-8C47-1AB61BC15C1E}" type="datetimeFigureOut">
              <a:rPr lang="ru-RU" smtClean="0"/>
              <a:pPr/>
              <a:t>01.03.2025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430CD2-9A86-4DB9-8640-D4EFAA05BDD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C430CD2-9A86-4DB9-8640-D4EFAA05BDD2}"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28CE48BD-87CB-43B8-BF53-51C409252172}"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CE48BD-87CB-43B8-BF53-51C409252172}"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28CE48BD-87CB-43B8-BF53-51C409252172}"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200D72B-0D15-431F-BE7F-694E033ECFD5}" type="datetimeFigureOut">
              <a:rPr lang="ru-RU" smtClean="0"/>
              <a:pPr/>
              <a:t>01.03.2025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CE48BD-87CB-43B8-BF53-51C40925217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200D72B-0D15-431F-BE7F-694E033ECFD5}" type="datetimeFigureOut">
              <a:rPr lang="ru-RU" smtClean="0"/>
              <a:pPr/>
              <a:t>01.03.2025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8CE48BD-87CB-43B8-BF53-51C409252172}"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7.wmf"/><Relationship Id="rId2" Type="http://schemas.openxmlformats.org/officeDocument/2006/relationships/slideLayout" Target="../slideLayouts/slideLayout1.xml"/><Relationship Id="rId16" Type="http://schemas.openxmlformats.org/officeDocument/2006/relationships/image" Target="../media/image9.wmf"/><Relationship Id="rId1" Type="http://schemas.openxmlformats.org/officeDocument/2006/relationships/vmlDrawing" Target="../drawings/vmlDrawing2.vml"/><Relationship Id="rId6" Type="http://schemas.openxmlformats.org/officeDocument/2006/relationships/image" Target="../media/image4.w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6.wmf"/><Relationship Id="rId4" Type="http://schemas.openxmlformats.org/officeDocument/2006/relationships/image" Target="../media/image3.wmf"/><Relationship Id="rId9" Type="http://schemas.openxmlformats.org/officeDocument/2006/relationships/oleObject" Target="../embeddings/oleObject5.bin"/><Relationship Id="rId14" Type="http://schemas.openxmlformats.org/officeDocument/2006/relationships/image" Target="../media/image8.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12.wmf"/><Relationship Id="rId5" Type="http://schemas.openxmlformats.org/officeDocument/2006/relationships/oleObject" Target="../embeddings/oleObject11.bin"/><Relationship Id="rId4" Type="http://schemas.openxmlformats.org/officeDocument/2006/relationships/image" Target="../media/image11.wmf"/></Relationships>
</file>

<file path=ppt/slides/_rels/slide11.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4.wmf"/><Relationship Id="rId5" Type="http://schemas.openxmlformats.org/officeDocument/2006/relationships/oleObject" Target="../embeddings/oleObject13.bin"/><Relationship Id="rId4" Type="http://schemas.openxmlformats.org/officeDocument/2006/relationships/image" Target="../media/image13.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17.wmf"/><Relationship Id="rId5" Type="http://schemas.openxmlformats.org/officeDocument/2006/relationships/oleObject" Target="../embeddings/oleObject16.bin"/><Relationship Id="rId4" Type="http://schemas.openxmlformats.org/officeDocument/2006/relationships/image" Target="../media/image16.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19.wmf"/><Relationship Id="rId5" Type="http://schemas.openxmlformats.org/officeDocument/2006/relationships/oleObject" Target="../embeddings/oleObject18.bin"/><Relationship Id="rId4" Type="http://schemas.openxmlformats.org/officeDocument/2006/relationships/image" Target="../media/image18.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24.wmf"/><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21.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2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26.wmf"/><Relationship Id="rId5" Type="http://schemas.openxmlformats.org/officeDocument/2006/relationships/oleObject" Target="../embeddings/oleObject25.bin"/><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31.bin"/><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31.wmf"/><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28.w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30.wmf"/><Relationship Id="rId4" Type="http://schemas.openxmlformats.org/officeDocument/2006/relationships/image" Target="../media/image27.wmf"/><Relationship Id="rId9" Type="http://schemas.openxmlformats.org/officeDocument/2006/relationships/oleObject" Target="../embeddings/oleObject29.bin"/><Relationship Id="rId14" Type="http://schemas.openxmlformats.org/officeDocument/2006/relationships/image" Target="../media/image32.wmf"/></Relationships>
</file>

<file path=ppt/slides/_rels/slide20.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oleObject" Target="../embeddings/oleObject37.bin"/><Relationship Id="rId18" Type="http://schemas.openxmlformats.org/officeDocument/2006/relationships/image" Target="../media/image40.wmf"/><Relationship Id="rId3" Type="http://schemas.openxmlformats.org/officeDocument/2006/relationships/oleObject" Target="../embeddings/oleObject32.bin"/><Relationship Id="rId21" Type="http://schemas.openxmlformats.org/officeDocument/2006/relationships/oleObject" Target="../embeddings/oleObject41.bin"/><Relationship Id="rId7" Type="http://schemas.openxmlformats.org/officeDocument/2006/relationships/oleObject" Target="../embeddings/oleObject34.bin"/><Relationship Id="rId12" Type="http://schemas.openxmlformats.org/officeDocument/2006/relationships/image" Target="../media/image37.wmf"/><Relationship Id="rId17" Type="http://schemas.openxmlformats.org/officeDocument/2006/relationships/oleObject" Target="../embeddings/oleObject39.bin"/><Relationship Id="rId2" Type="http://schemas.openxmlformats.org/officeDocument/2006/relationships/slideLayout" Target="../slideLayouts/slideLayout1.xml"/><Relationship Id="rId16" Type="http://schemas.openxmlformats.org/officeDocument/2006/relationships/image" Target="../media/image39.wmf"/><Relationship Id="rId20" Type="http://schemas.openxmlformats.org/officeDocument/2006/relationships/image" Target="../media/image41.wmf"/><Relationship Id="rId1" Type="http://schemas.openxmlformats.org/officeDocument/2006/relationships/vmlDrawing" Target="../drawings/vmlDrawing11.vml"/><Relationship Id="rId6" Type="http://schemas.openxmlformats.org/officeDocument/2006/relationships/image" Target="../media/image34.wmf"/><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oleObject" Target="../embeddings/oleObject38.bin"/><Relationship Id="rId10" Type="http://schemas.openxmlformats.org/officeDocument/2006/relationships/image" Target="../media/image36.wmf"/><Relationship Id="rId19" Type="http://schemas.openxmlformats.org/officeDocument/2006/relationships/oleObject" Target="../embeddings/oleObject40.bin"/><Relationship Id="rId4" Type="http://schemas.openxmlformats.org/officeDocument/2006/relationships/image" Target="../media/image33.wmf"/><Relationship Id="rId9" Type="http://schemas.openxmlformats.org/officeDocument/2006/relationships/oleObject" Target="../embeddings/oleObject35.bin"/><Relationship Id="rId14" Type="http://schemas.openxmlformats.org/officeDocument/2006/relationships/image" Target="../media/image38.wmf"/><Relationship Id="rId22" Type="http://schemas.openxmlformats.org/officeDocument/2006/relationships/image" Target="../media/image42.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714356"/>
            <a:ext cx="7851648" cy="285752"/>
          </a:xfrm>
        </p:spPr>
        <p:txBody>
          <a:bodyPr>
            <a:normAutofit fontScale="90000"/>
          </a:bodyPr>
          <a:lstStyle/>
          <a:p>
            <a:pPr algn="ctr"/>
            <a:r>
              <a:rPr lang="ru-RU" dirty="0">
                <a:solidFill>
                  <a:srgbClr val="FFFF00"/>
                </a:solidFill>
              </a:rPr>
              <a:t> </a:t>
            </a:r>
            <a:br>
              <a:rPr lang="ru-RU" dirty="0">
                <a:solidFill>
                  <a:srgbClr val="FFFF00"/>
                </a:solidFill>
              </a:rPr>
            </a:br>
            <a:endParaRPr lang="ru-RU" dirty="0">
              <a:solidFill>
                <a:srgbClr val="FFFF00"/>
              </a:solidFill>
            </a:endParaRPr>
          </a:p>
        </p:txBody>
      </p:sp>
      <p:sp>
        <p:nvSpPr>
          <p:cNvPr id="3" name="Подзаголовок 2"/>
          <p:cNvSpPr>
            <a:spLocks noGrp="1"/>
          </p:cNvSpPr>
          <p:nvPr>
            <p:ph type="subTitle" idx="1"/>
          </p:nvPr>
        </p:nvSpPr>
        <p:spPr>
          <a:xfrm>
            <a:off x="533400" y="500042"/>
            <a:ext cx="8610600" cy="5929354"/>
          </a:xfrm>
        </p:spPr>
        <p:txBody>
          <a:bodyPr>
            <a:normAutofit/>
          </a:bodyPr>
          <a:lstStyle/>
          <a:p>
            <a:pPr algn="l"/>
            <a:r>
              <a:rPr lang="kk-KZ" sz="2800" dirty="0">
                <a:solidFill>
                  <a:srgbClr val="0070C0"/>
                </a:solidFill>
              </a:rPr>
              <a:t>Дисперсиялық талдау </a:t>
            </a:r>
            <a:r>
              <a:rPr lang="ru-RU" sz="2800" dirty="0">
                <a:solidFill>
                  <a:srgbClr val="0070C0"/>
                </a:solidFill>
              </a:rPr>
              <a:t>– </a:t>
            </a:r>
            <a:r>
              <a:rPr lang="kk-KZ" sz="2800" dirty="0">
                <a:solidFill>
                  <a:srgbClr val="0070C0"/>
                </a:solidFill>
              </a:rPr>
              <a:t>бұл екіден артық топтардың орта  мәндерін салыстыру үшін, яғни бірнеше тәуелсіз топтардың бір бас жиынтыққа жататындығын немесе жатпайтындығын анықтау үшін қолданылатын талдау әдісі.</a:t>
            </a:r>
          </a:p>
          <a:p>
            <a:pPr algn="l"/>
            <a:r>
              <a:rPr lang="kk-KZ" sz="2800" dirty="0">
                <a:solidFill>
                  <a:srgbClr val="0070C0"/>
                </a:solidFill>
              </a:rPr>
              <a:t>Орта мәндердің арасындағы айырмашылықтарды анықтау үшін дисперсиялар қолданылады.</a:t>
            </a:r>
          </a:p>
          <a:p>
            <a:pPr algn="l"/>
            <a:r>
              <a:rPr lang="kk-KZ" sz="2800" dirty="0"/>
              <a:t>дисперсияларды салыстыру арқылы екі немесе бірнеше таңдамаларды зерттеуге арналған статистикалық әдістер тобын айтады.</a:t>
            </a:r>
          </a:p>
          <a:p>
            <a:pPr algn="l"/>
            <a:r>
              <a:rPr lang="kk-KZ" sz="2800" dirty="0">
                <a:solidFill>
                  <a:srgbClr val="FFFF00"/>
                </a:solidFill>
              </a:rPr>
              <a:t> </a:t>
            </a:r>
            <a:r>
              <a:rPr lang="ru-RU" sz="2800" dirty="0">
                <a:solidFill>
                  <a:srgbClr val="FFFF00"/>
                </a:solidFill>
              </a:rPr>
              <a:t> </a:t>
            </a:r>
          </a:p>
          <a:p>
            <a:pPr algn="l"/>
            <a:endParaRPr lang="ru-RU" sz="28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714356"/>
            <a:ext cx="7851648" cy="1500198"/>
          </a:xfrm>
        </p:spPr>
        <p:txBody>
          <a:bodyPr>
            <a:normAutofit fontScale="90000"/>
          </a:bodyPr>
          <a:lstStyle/>
          <a:p>
            <a:pPr algn="ctr"/>
            <a:r>
              <a:rPr lang="ru-RU" dirty="0" err="1">
                <a:solidFill>
                  <a:srgbClr val="0070C0"/>
                </a:solidFill>
                <a:latin typeface="Times New Roman" pitchFamily="18" charset="0"/>
                <a:cs typeface="Times New Roman" pitchFamily="18" charset="0"/>
              </a:rPr>
              <a:t>Дисперсиялық талдауды</a:t>
            </a:r>
            <a:r>
              <a:rPr lang="kk-KZ" dirty="0">
                <a:solidFill>
                  <a:srgbClr val="0070C0"/>
                </a:solidFill>
                <a:latin typeface="Times New Roman" pitchFamily="18" charset="0"/>
                <a:cs typeface="Times New Roman" pitchFamily="18" charset="0"/>
              </a:rPr>
              <a:t>ң негізгі</a:t>
            </a:r>
            <a:r>
              <a:rPr lang="ru-RU" dirty="0">
                <a:solidFill>
                  <a:srgbClr val="0070C0"/>
                </a:solidFill>
                <a:latin typeface="Times New Roman" pitchFamily="18" charset="0"/>
                <a:cs typeface="Times New Roman" pitchFamily="18" charset="0"/>
              </a:rPr>
              <a:t> </a:t>
            </a:r>
            <a:r>
              <a:rPr lang="ru-RU" dirty="0" err="1">
                <a:solidFill>
                  <a:srgbClr val="0070C0"/>
                </a:solidFill>
                <a:latin typeface="Times New Roman" pitchFamily="18" charset="0"/>
                <a:cs typeface="Times New Roman" pitchFamily="18" charset="0"/>
              </a:rPr>
              <a:t>міндеті</a:t>
            </a:r>
            <a:r>
              <a:rPr lang="ru-RU" dirty="0">
                <a:solidFill>
                  <a:srgbClr val="0070C0"/>
                </a:solidFill>
                <a:latin typeface="Times New Roman" pitchFamily="18" charset="0"/>
                <a:cs typeface="Times New Roman" pitchFamily="18" charset="0"/>
              </a:rPr>
              <a:t>:</a:t>
            </a:r>
          </a:p>
        </p:txBody>
      </p:sp>
      <p:sp>
        <p:nvSpPr>
          <p:cNvPr id="3" name="Подзаголовок 2"/>
          <p:cNvSpPr>
            <a:spLocks noGrp="1"/>
          </p:cNvSpPr>
          <p:nvPr>
            <p:ph type="subTitle" idx="1"/>
          </p:nvPr>
        </p:nvSpPr>
        <p:spPr>
          <a:xfrm>
            <a:off x="533400" y="2285992"/>
            <a:ext cx="8610600" cy="4572008"/>
          </a:xfrm>
        </p:spPr>
        <p:txBody>
          <a:bodyPr>
            <a:normAutofit/>
          </a:bodyPr>
          <a:lstStyle/>
          <a:p>
            <a:pPr algn="l"/>
            <a:r>
              <a:rPr lang="ru-RU" sz="3600" dirty="0"/>
              <a:t> </a:t>
            </a:r>
            <a:r>
              <a:rPr lang="ru-RU" sz="3600" dirty="0" err="1">
                <a:solidFill>
                  <a:srgbClr val="0070C0"/>
                </a:solidFill>
              </a:rPr>
              <a:t>Белгіленген</a:t>
            </a:r>
            <a:r>
              <a:rPr lang="ru-RU" sz="3600" dirty="0">
                <a:solidFill>
                  <a:srgbClr val="0070C0"/>
                </a:solidFill>
              </a:rPr>
              <a:t> </a:t>
            </a:r>
            <a:r>
              <a:rPr lang="ru-RU" sz="3600" dirty="0" err="1">
                <a:solidFill>
                  <a:srgbClr val="0070C0"/>
                </a:solidFill>
              </a:rPr>
              <a:t>немесе</a:t>
            </a:r>
            <a:r>
              <a:rPr lang="ru-RU" sz="3600" dirty="0">
                <a:solidFill>
                  <a:srgbClr val="0070C0"/>
                </a:solidFill>
              </a:rPr>
              <a:t> </a:t>
            </a:r>
            <a:r>
              <a:rPr lang="ru-RU" sz="3600" dirty="0" err="1">
                <a:solidFill>
                  <a:srgbClr val="0070C0"/>
                </a:solidFill>
              </a:rPr>
              <a:t>кездейсоқ болулары</a:t>
            </a:r>
            <a:r>
              <a:rPr lang="ru-RU" sz="3600" dirty="0">
                <a:solidFill>
                  <a:srgbClr val="0070C0"/>
                </a:solidFill>
              </a:rPr>
              <a:t> </a:t>
            </a:r>
            <a:r>
              <a:rPr lang="ru-RU" sz="3600" dirty="0" err="1">
                <a:solidFill>
                  <a:srgbClr val="0070C0"/>
                </a:solidFill>
              </a:rPr>
              <a:t>мүмкін бірнеше</a:t>
            </a:r>
            <a:r>
              <a:rPr lang="ru-RU" sz="3600" dirty="0">
                <a:solidFill>
                  <a:srgbClr val="0070C0"/>
                </a:solidFill>
              </a:rPr>
              <a:t> </a:t>
            </a:r>
            <a:r>
              <a:rPr lang="ru-RU" sz="3600" dirty="0" err="1">
                <a:solidFill>
                  <a:srgbClr val="0070C0"/>
                </a:solidFill>
              </a:rPr>
              <a:t>деңгейлермен сипатталатын</a:t>
            </a:r>
            <a:r>
              <a:rPr lang="ru-RU" sz="3600" dirty="0">
                <a:solidFill>
                  <a:srgbClr val="0070C0"/>
                </a:solidFill>
              </a:rPr>
              <a:t> </a:t>
            </a:r>
            <a:r>
              <a:rPr lang="ru-RU" sz="3600" dirty="0" err="1">
                <a:solidFill>
                  <a:srgbClr val="0070C0"/>
                </a:solidFill>
              </a:rPr>
              <a:t>факторлардың ықпалын зерттеу</a:t>
            </a:r>
            <a:r>
              <a:rPr lang="ru-RU" sz="3600" dirty="0">
                <a:solidFill>
                  <a:srgbClr val="0070C0"/>
                </a:solidFill>
              </a:rPr>
              <a:t>.</a:t>
            </a:r>
          </a:p>
          <a:p>
            <a:pPr algn="l"/>
            <a:r>
              <a:rPr lang="kk-KZ" sz="3600" dirty="0">
                <a:solidFill>
                  <a:srgbClr val="0070C0"/>
                </a:solidFill>
              </a:rPr>
              <a:t>Мысалы, А факторы </a:t>
            </a:r>
            <a:r>
              <a:rPr lang="ru-RU" sz="3600" dirty="0">
                <a:solidFill>
                  <a:srgbClr val="0070C0"/>
                </a:solidFill>
              </a:rPr>
              <a:t>– </a:t>
            </a:r>
            <a:r>
              <a:rPr lang="kk-KZ" sz="3600" dirty="0">
                <a:solidFill>
                  <a:srgbClr val="0070C0"/>
                </a:solidFill>
              </a:rPr>
              <a:t>үш деңгейден тұратын сырқаттың ауырлығы</a:t>
            </a:r>
            <a:r>
              <a:rPr lang="ru-RU" sz="3600" dirty="0">
                <a:solidFill>
                  <a:srgbClr val="0070C0"/>
                </a:solidFill>
              </a:rPr>
              <a:t>: </a:t>
            </a:r>
            <a:r>
              <a:rPr lang="ru-RU" sz="3600" dirty="0" err="1">
                <a:solidFill>
                  <a:srgbClr val="0070C0"/>
                </a:solidFill>
              </a:rPr>
              <a:t>жеңіл, </a:t>
            </a:r>
            <a:r>
              <a:rPr lang="ru-RU" sz="3600" dirty="0">
                <a:solidFill>
                  <a:srgbClr val="0070C0"/>
                </a:solidFill>
              </a:rPr>
              <a:t>орта, </a:t>
            </a:r>
            <a:r>
              <a:rPr lang="ru-RU" sz="3600" dirty="0" err="1">
                <a:solidFill>
                  <a:srgbClr val="0070C0"/>
                </a:solidFill>
              </a:rPr>
              <a:t>ауыр</a:t>
            </a:r>
            <a:r>
              <a:rPr lang="ru-RU" sz="3600" dirty="0">
                <a:solidFill>
                  <a:srgbClr val="0070C0"/>
                </a:solidFill>
              </a:rPr>
              <a:t>.</a:t>
            </a:r>
            <a:endParaRPr lang="ru-RU"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857232"/>
            <a:ext cx="7772400" cy="714380"/>
          </a:xfrm>
        </p:spPr>
        <p:txBody>
          <a:bodyPr/>
          <a:lstStyle/>
          <a:p>
            <a:r>
              <a:rPr lang="ru-RU" dirty="0" err="1">
                <a:solidFill>
                  <a:srgbClr val="0070C0"/>
                </a:solidFill>
                <a:latin typeface="Times New Roman" pitchFamily="18" charset="0"/>
                <a:cs typeface="Times New Roman" pitchFamily="18" charset="0"/>
              </a:rPr>
              <a:t>Дисперсиялық талдау</a:t>
            </a:r>
            <a:endParaRPr lang="ru-RU" dirty="0">
              <a:solidFill>
                <a:srgbClr val="0070C0"/>
              </a:solidFill>
              <a:latin typeface="Times New Roman" pitchFamily="18" charset="0"/>
              <a:cs typeface="Times New Roman" pitchFamily="18" charset="0"/>
            </a:endParaRPr>
          </a:p>
        </p:txBody>
      </p:sp>
      <p:sp>
        <p:nvSpPr>
          <p:cNvPr id="1034" name="Text Box 10"/>
          <p:cNvSpPr txBox="1">
            <a:spLocks noChangeArrowheads="1"/>
          </p:cNvSpPr>
          <p:nvPr/>
        </p:nvSpPr>
        <p:spPr bwMode="auto">
          <a:xfrm>
            <a:off x="2214546" y="1714488"/>
            <a:ext cx="3929090" cy="85725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4000" b="1" i="0" u="none" strike="noStrike" cap="none" normalizeH="0" baseline="0" dirty="0" err="1">
                <a:ln>
                  <a:noFill/>
                </a:ln>
                <a:solidFill>
                  <a:srgbClr val="002060"/>
                </a:solidFill>
                <a:effectLst/>
                <a:latin typeface="Times New Roman" pitchFamily="18" charset="0"/>
                <a:cs typeface="Times New Roman" pitchFamily="18" charset="0"/>
              </a:rPr>
              <a:t>бірфакторлы</a:t>
            </a:r>
            <a:endParaRPr kumimoji="0" lang="ru-RU" sz="4000" b="1" i="0" u="none" strike="noStrike" cap="none" normalizeH="0" baseline="0" dirty="0">
              <a:ln>
                <a:noFill/>
              </a:ln>
              <a:solidFill>
                <a:srgbClr val="002060"/>
              </a:solidFill>
              <a:effectLst/>
              <a:latin typeface="Times New Roman" pitchFamily="18" charset="0"/>
              <a:cs typeface="Times New Roman" pitchFamily="18" charset="0"/>
            </a:endParaRPr>
          </a:p>
        </p:txBody>
      </p:sp>
      <p:sp>
        <p:nvSpPr>
          <p:cNvPr id="1035" name="Text Box 11"/>
          <p:cNvSpPr txBox="1">
            <a:spLocks noChangeArrowheads="1"/>
          </p:cNvSpPr>
          <p:nvPr/>
        </p:nvSpPr>
        <p:spPr bwMode="auto">
          <a:xfrm>
            <a:off x="2214546" y="2714620"/>
            <a:ext cx="3929090" cy="92869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4000" b="1" i="0" u="none" strike="noStrike" cap="none" normalizeH="0" baseline="0" dirty="0" err="1">
                <a:ln>
                  <a:noFill/>
                </a:ln>
                <a:solidFill>
                  <a:srgbClr val="002060"/>
                </a:solidFill>
                <a:effectLst/>
                <a:latin typeface="Times New Roman" pitchFamily="18" charset="0"/>
                <a:cs typeface="Times New Roman" pitchFamily="18" charset="0"/>
              </a:rPr>
              <a:t>ек</a:t>
            </a:r>
            <a:r>
              <a:rPr lang="kk-KZ" sz="4000" b="1" dirty="0">
                <a:solidFill>
                  <a:srgbClr val="002060"/>
                </a:solidFill>
                <a:latin typeface="Times New Roman" pitchFamily="18" charset="0"/>
                <a:cs typeface="Times New Roman" pitchFamily="18" charset="0"/>
              </a:rPr>
              <a:t>і</a:t>
            </a:r>
            <a:r>
              <a:rPr kumimoji="0" lang="ru-RU" sz="4000" b="1" i="0" u="none" strike="noStrike" cap="none" normalizeH="0" baseline="0" dirty="0" err="1">
                <a:ln>
                  <a:noFill/>
                </a:ln>
                <a:solidFill>
                  <a:srgbClr val="002060"/>
                </a:solidFill>
                <a:effectLst/>
                <a:latin typeface="Times New Roman" pitchFamily="18" charset="0"/>
                <a:cs typeface="Times New Roman" pitchFamily="18" charset="0"/>
              </a:rPr>
              <a:t>факторлы</a:t>
            </a:r>
            <a:endParaRPr kumimoji="0" lang="ru-RU" sz="4000" b="1" i="0" u="none" strike="noStrike" cap="none" normalizeH="0" baseline="0" dirty="0">
              <a:ln>
                <a:noFill/>
              </a:ln>
              <a:solidFill>
                <a:srgbClr val="002060"/>
              </a:solidFill>
              <a:effectLst/>
              <a:latin typeface="Times New Roman" pitchFamily="18" charset="0"/>
              <a:cs typeface="Times New Roman" pitchFamily="18" charset="0"/>
            </a:endParaRPr>
          </a:p>
        </p:txBody>
      </p:sp>
      <p:sp>
        <p:nvSpPr>
          <p:cNvPr id="6" name="Text Box 11"/>
          <p:cNvSpPr txBox="1">
            <a:spLocks noChangeArrowheads="1"/>
          </p:cNvSpPr>
          <p:nvPr/>
        </p:nvSpPr>
        <p:spPr bwMode="auto">
          <a:xfrm>
            <a:off x="2214546" y="3714752"/>
            <a:ext cx="3929090" cy="92869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4000" b="1" i="0" u="none" strike="noStrike" cap="none" normalizeH="0" baseline="0" dirty="0" err="1">
                <a:ln>
                  <a:noFill/>
                </a:ln>
                <a:solidFill>
                  <a:srgbClr val="002060"/>
                </a:solidFill>
                <a:effectLst/>
                <a:latin typeface="Times New Roman" pitchFamily="18" charset="0"/>
                <a:cs typeface="Times New Roman" pitchFamily="18" charset="0"/>
              </a:rPr>
              <a:t>көпфакторлы</a:t>
            </a:r>
            <a:endParaRPr kumimoji="0" lang="ru-RU" sz="4000" b="1" i="0" u="none" strike="noStrike" cap="none" normalizeH="0" baseline="0" dirty="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34"/>
                                        </p:tgtEl>
                                        <p:attrNameLst>
                                          <p:attrName>style.visibility</p:attrName>
                                        </p:attrNameLst>
                                      </p:cBhvr>
                                      <p:to>
                                        <p:strVal val="visible"/>
                                      </p:to>
                                    </p:set>
                                    <p:anim calcmode="lin" valueType="num">
                                      <p:cBhvr>
                                        <p:cTn id="7" dur="1000" fill="hold"/>
                                        <p:tgtEl>
                                          <p:spTgt spid="1034"/>
                                        </p:tgtEl>
                                        <p:attrNameLst>
                                          <p:attrName>ppt_w</p:attrName>
                                        </p:attrNameLst>
                                      </p:cBhvr>
                                      <p:tavLst>
                                        <p:tav tm="0">
                                          <p:val>
                                            <p:strVal val="#ppt_w*0.70"/>
                                          </p:val>
                                        </p:tav>
                                        <p:tav tm="100000">
                                          <p:val>
                                            <p:strVal val="#ppt_w"/>
                                          </p:val>
                                        </p:tav>
                                      </p:tavLst>
                                    </p:anim>
                                    <p:anim calcmode="lin" valueType="num">
                                      <p:cBhvr>
                                        <p:cTn id="8" dur="1000" fill="hold"/>
                                        <p:tgtEl>
                                          <p:spTgt spid="1034"/>
                                        </p:tgtEl>
                                        <p:attrNameLst>
                                          <p:attrName>ppt_h</p:attrName>
                                        </p:attrNameLst>
                                      </p:cBhvr>
                                      <p:tavLst>
                                        <p:tav tm="0">
                                          <p:val>
                                            <p:strVal val="#ppt_h"/>
                                          </p:val>
                                        </p:tav>
                                        <p:tav tm="100000">
                                          <p:val>
                                            <p:strVal val="#ppt_h"/>
                                          </p:val>
                                        </p:tav>
                                      </p:tavLst>
                                    </p:anim>
                                    <p:animEffect transition="in" filter="fade">
                                      <p:cBhvr>
                                        <p:cTn id="9" dur="1000"/>
                                        <p:tgtEl>
                                          <p:spTgt spid="103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35"/>
                                        </p:tgtEl>
                                        <p:attrNameLst>
                                          <p:attrName>style.visibility</p:attrName>
                                        </p:attrNameLst>
                                      </p:cBhvr>
                                      <p:to>
                                        <p:strVal val="visible"/>
                                      </p:to>
                                    </p:set>
                                    <p:anim calcmode="lin" valueType="num">
                                      <p:cBhvr>
                                        <p:cTn id="14" dur="1000" fill="hold"/>
                                        <p:tgtEl>
                                          <p:spTgt spid="1035"/>
                                        </p:tgtEl>
                                        <p:attrNameLst>
                                          <p:attrName>ppt_w</p:attrName>
                                        </p:attrNameLst>
                                      </p:cBhvr>
                                      <p:tavLst>
                                        <p:tav tm="0">
                                          <p:val>
                                            <p:strVal val="#ppt_w*0.70"/>
                                          </p:val>
                                        </p:tav>
                                        <p:tav tm="100000">
                                          <p:val>
                                            <p:strVal val="#ppt_w"/>
                                          </p:val>
                                        </p:tav>
                                      </p:tavLst>
                                    </p:anim>
                                    <p:anim calcmode="lin" valueType="num">
                                      <p:cBhvr>
                                        <p:cTn id="15" dur="1000" fill="hold"/>
                                        <p:tgtEl>
                                          <p:spTgt spid="1035"/>
                                        </p:tgtEl>
                                        <p:attrNameLst>
                                          <p:attrName>ppt_h</p:attrName>
                                        </p:attrNameLst>
                                      </p:cBhvr>
                                      <p:tavLst>
                                        <p:tav tm="0">
                                          <p:val>
                                            <p:strVal val="#ppt_h"/>
                                          </p:val>
                                        </p:tav>
                                        <p:tav tm="100000">
                                          <p:val>
                                            <p:strVal val="#ppt_h"/>
                                          </p:val>
                                        </p:tav>
                                      </p:tavLst>
                                    </p:anim>
                                    <p:animEffect transition="in" filter="fade">
                                      <p:cBhvr>
                                        <p:cTn id="16" dur="1000"/>
                                        <p:tgtEl>
                                          <p:spTgt spid="103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0.70"/>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 grpId="0" animBg="1"/>
      <p:bldP spid="103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0"/>
            <a:ext cx="7851648" cy="1643050"/>
          </a:xfrm>
        </p:spPr>
        <p:txBody>
          <a:bodyPr>
            <a:normAutofit fontScale="90000"/>
          </a:bodyPr>
          <a:lstStyle/>
          <a:p>
            <a:pPr algn="ctr"/>
            <a:r>
              <a:rPr lang="kk-KZ" sz="3200" dirty="0">
                <a:solidFill>
                  <a:srgbClr val="0070C0"/>
                </a:solidFill>
                <a:latin typeface="Times New Roman" pitchFamily="18" charset="0"/>
                <a:cs typeface="Times New Roman" pitchFamily="18" charset="0"/>
              </a:rPr>
              <a:t>Дисперсиялық талдау бірнеше деңгейлермен сипатталатын факторлардың ықпалын оқып үйрену үшін қолданылады.</a:t>
            </a:r>
            <a:r>
              <a:rPr lang="kk-KZ" sz="3200" dirty="0">
                <a:solidFill>
                  <a:srgbClr val="FFFF00"/>
                </a:solidFill>
                <a:latin typeface="Times New Roman" pitchFamily="18" charset="0"/>
                <a:cs typeface="Times New Roman" pitchFamily="18" charset="0"/>
              </a:rPr>
              <a:t> </a:t>
            </a:r>
            <a:endParaRPr lang="ru-RU" sz="3200" dirty="0">
              <a:solidFill>
                <a:srgbClr val="FFFF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643050"/>
            <a:ext cx="9144000" cy="5429288"/>
          </a:xfrm>
        </p:spPr>
        <p:txBody>
          <a:bodyPr>
            <a:normAutofit fontScale="92500" lnSpcReduction="10000"/>
          </a:bodyPr>
          <a:lstStyle/>
          <a:p>
            <a:r>
              <a:rPr lang="ru-RU" dirty="0">
                <a:solidFill>
                  <a:srgbClr val="0070C0"/>
                </a:solidFill>
              </a:rPr>
              <a:t> </a:t>
            </a:r>
            <a:r>
              <a:rPr lang="ru-RU" dirty="0" err="1">
                <a:solidFill>
                  <a:srgbClr val="0070C0"/>
                </a:solidFill>
              </a:rPr>
              <a:t>Айталық,</a:t>
            </a:r>
            <a:r>
              <a:rPr lang="ru-RU" b="1" i="1" dirty="0">
                <a:solidFill>
                  <a:srgbClr val="0070C0"/>
                </a:solidFill>
              </a:rPr>
              <a:t>  </a:t>
            </a:r>
            <a:r>
              <a:rPr lang="en-US" dirty="0">
                <a:solidFill>
                  <a:srgbClr val="0070C0"/>
                </a:solidFill>
              </a:rPr>
              <a:t>X</a:t>
            </a:r>
            <a:r>
              <a:rPr lang="ru-RU" baseline="-25000" dirty="0">
                <a:solidFill>
                  <a:srgbClr val="0070C0"/>
                </a:solidFill>
              </a:rPr>
              <a:t>1</a:t>
            </a:r>
            <a:r>
              <a:rPr lang="ru-RU" dirty="0">
                <a:solidFill>
                  <a:srgbClr val="0070C0"/>
                </a:solidFill>
              </a:rPr>
              <a:t>,</a:t>
            </a:r>
            <a:r>
              <a:rPr lang="en-US" dirty="0">
                <a:solidFill>
                  <a:srgbClr val="0070C0"/>
                </a:solidFill>
              </a:rPr>
              <a:t>X</a:t>
            </a:r>
            <a:r>
              <a:rPr lang="ru-RU" baseline="-25000" dirty="0">
                <a:solidFill>
                  <a:srgbClr val="0070C0"/>
                </a:solidFill>
              </a:rPr>
              <a:t>2</a:t>
            </a:r>
            <a:r>
              <a:rPr lang="ru-RU" dirty="0">
                <a:solidFill>
                  <a:srgbClr val="0070C0"/>
                </a:solidFill>
              </a:rPr>
              <a:t>,…,</a:t>
            </a:r>
            <a:r>
              <a:rPr lang="en-US" dirty="0" err="1">
                <a:solidFill>
                  <a:srgbClr val="0070C0"/>
                </a:solidFill>
              </a:rPr>
              <a:t>X</a:t>
            </a:r>
            <a:r>
              <a:rPr lang="en-US" baseline="-25000" dirty="0" err="1">
                <a:solidFill>
                  <a:srgbClr val="0070C0"/>
                </a:solidFill>
              </a:rPr>
              <a:t>k</a:t>
            </a:r>
            <a:r>
              <a:rPr lang="en-US" dirty="0">
                <a:solidFill>
                  <a:srgbClr val="0070C0"/>
                </a:solidFill>
              </a:rPr>
              <a:t> </a:t>
            </a:r>
            <a:r>
              <a:rPr lang="ru-RU" dirty="0">
                <a:solidFill>
                  <a:srgbClr val="0070C0"/>
                </a:solidFill>
              </a:rPr>
              <a:t> - бас </a:t>
            </a:r>
            <a:r>
              <a:rPr lang="ru-RU" dirty="0" err="1">
                <a:solidFill>
                  <a:srgbClr val="0070C0"/>
                </a:solidFill>
              </a:rPr>
              <a:t>жиынтықтары </a:t>
            </a:r>
            <a:r>
              <a:rPr lang="ru-RU" dirty="0">
                <a:solidFill>
                  <a:srgbClr val="0070C0"/>
                </a:solidFill>
              </a:rPr>
              <a:t>бар </a:t>
            </a:r>
            <a:r>
              <a:rPr lang="ru-RU" dirty="0" err="1">
                <a:solidFill>
                  <a:srgbClr val="0070C0"/>
                </a:solidFill>
              </a:rPr>
              <a:t>болсын</a:t>
            </a:r>
            <a:r>
              <a:rPr lang="ru-RU" dirty="0">
                <a:solidFill>
                  <a:srgbClr val="0070C0"/>
                </a:solidFill>
              </a:rPr>
              <a:t>.</a:t>
            </a:r>
          </a:p>
          <a:p>
            <a:pPr algn="l"/>
            <a:r>
              <a:rPr lang="ru-RU" dirty="0">
                <a:solidFill>
                  <a:srgbClr val="0070C0"/>
                </a:solidFill>
              </a:rPr>
              <a:t>   1. </a:t>
            </a:r>
            <a:r>
              <a:rPr lang="ru-RU" dirty="0" err="1">
                <a:solidFill>
                  <a:srgbClr val="0070C0"/>
                </a:solidFill>
              </a:rPr>
              <a:t>Барлығы қалыпты таралған;</a:t>
            </a:r>
            <a:endParaRPr lang="ru-RU" dirty="0">
              <a:solidFill>
                <a:srgbClr val="0070C0"/>
              </a:solidFill>
            </a:endParaRPr>
          </a:p>
          <a:p>
            <a:pPr algn="l"/>
            <a:r>
              <a:rPr lang="ru-RU" dirty="0">
                <a:solidFill>
                  <a:srgbClr val="0070C0"/>
                </a:solidFill>
              </a:rPr>
              <a:t>   2. </a:t>
            </a:r>
            <a:r>
              <a:rPr lang="ru-RU" dirty="0" err="1">
                <a:solidFill>
                  <a:srgbClr val="0070C0"/>
                </a:solidFill>
              </a:rPr>
              <a:t>Барлық </a:t>
            </a:r>
            <a:r>
              <a:rPr lang="ru-RU" dirty="0">
                <a:solidFill>
                  <a:srgbClr val="0070C0"/>
                </a:solidFill>
              </a:rPr>
              <a:t>бас </a:t>
            </a:r>
            <a:r>
              <a:rPr lang="ru-RU" dirty="0" err="1">
                <a:solidFill>
                  <a:srgbClr val="0070C0"/>
                </a:solidFill>
              </a:rPr>
              <a:t>жиынтықтардың дисперсиялары</a:t>
            </a:r>
            <a:r>
              <a:rPr lang="ru-RU" dirty="0">
                <a:solidFill>
                  <a:srgbClr val="0070C0"/>
                </a:solidFill>
              </a:rPr>
              <a:t> </a:t>
            </a:r>
            <a:r>
              <a:rPr lang="ru-RU" dirty="0" err="1">
                <a:solidFill>
                  <a:srgbClr val="0070C0"/>
                </a:solidFill>
              </a:rPr>
              <a:t>бірдей</a:t>
            </a:r>
            <a:r>
              <a:rPr lang="ru-RU" dirty="0">
                <a:solidFill>
                  <a:srgbClr val="0070C0"/>
                </a:solidFill>
              </a:rPr>
              <a:t>.</a:t>
            </a:r>
          </a:p>
          <a:p>
            <a:pPr algn="l"/>
            <a:r>
              <a:rPr lang="ru-RU" dirty="0">
                <a:solidFill>
                  <a:srgbClr val="0070C0"/>
                </a:solidFill>
              </a:rPr>
              <a:t>   </a:t>
            </a:r>
            <a:r>
              <a:rPr lang="ru-RU" dirty="0" err="1">
                <a:solidFill>
                  <a:srgbClr val="0070C0"/>
                </a:solidFill>
              </a:rPr>
              <a:t>Берілген</a:t>
            </a:r>
            <a:r>
              <a:rPr lang="ru-RU" dirty="0">
                <a:solidFill>
                  <a:srgbClr val="0070C0"/>
                </a:solidFill>
              </a:rPr>
              <a:t> </a:t>
            </a:r>
            <a:r>
              <a:rPr lang="kk-KZ" dirty="0">
                <a:solidFill>
                  <a:srgbClr val="0070C0"/>
                </a:solidFill>
              </a:rPr>
              <a:t>α</a:t>
            </a:r>
            <a:r>
              <a:rPr lang="ru-RU" dirty="0">
                <a:solidFill>
                  <a:srgbClr val="0070C0"/>
                </a:solidFill>
              </a:rPr>
              <a:t> </a:t>
            </a:r>
            <a:r>
              <a:rPr lang="ru-RU" dirty="0" err="1">
                <a:solidFill>
                  <a:srgbClr val="0070C0"/>
                </a:solidFill>
              </a:rPr>
              <a:t>мәнділік деңгейі бойынша</a:t>
            </a:r>
            <a:r>
              <a:rPr lang="ru-RU" dirty="0">
                <a:solidFill>
                  <a:srgbClr val="0070C0"/>
                </a:solidFill>
              </a:rPr>
              <a:t> орта </a:t>
            </a:r>
            <a:r>
              <a:rPr lang="ru-RU" dirty="0" err="1">
                <a:solidFill>
                  <a:srgbClr val="0070C0"/>
                </a:solidFill>
              </a:rPr>
              <a:t>мәндердің теңдігі жөніндегі нөлдік жорамалды</a:t>
            </a:r>
            <a:r>
              <a:rPr lang="ru-RU" dirty="0">
                <a:solidFill>
                  <a:srgbClr val="0070C0"/>
                </a:solidFill>
              </a:rPr>
              <a:t> </a:t>
            </a:r>
            <a:r>
              <a:rPr lang="ru-RU" dirty="0" err="1">
                <a:solidFill>
                  <a:srgbClr val="0070C0"/>
                </a:solidFill>
              </a:rPr>
              <a:t>тексеру</a:t>
            </a:r>
            <a:r>
              <a:rPr lang="ru-RU" dirty="0">
                <a:solidFill>
                  <a:srgbClr val="0070C0"/>
                </a:solidFill>
              </a:rPr>
              <a:t> </a:t>
            </a:r>
            <a:r>
              <a:rPr lang="ru-RU" dirty="0" err="1">
                <a:solidFill>
                  <a:srgbClr val="0070C0"/>
                </a:solidFill>
              </a:rPr>
              <a:t>керек</a:t>
            </a:r>
            <a:r>
              <a:rPr lang="ru-RU" dirty="0">
                <a:solidFill>
                  <a:srgbClr val="0070C0"/>
                </a:solidFill>
              </a:rPr>
              <a:t>:</a:t>
            </a:r>
          </a:p>
          <a:p>
            <a:pPr algn="l"/>
            <a:endParaRPr lang="ru-RU" dirty="0"/>
          </a:p>
          <a:p>
            <a:pPr algn="l"/>
            <a:endParaRPr lang="ru-RU" dirty="0"/>
          </a:p>
          <a:p>
            <a:pPr algn="l"/>
            <a:r>
              <a:rPr lang="kk-KZ" dirty="0"/>
              <a:t>Басқаша айтқанда, алынған </a:t>
            </a:r>
            <a:r>
              <a:rPr lang="en-US" dirty="0"/>
              <a:t>k </a:t>
            </a:r>
            <a:r>
              <a:rPr lang="kk-KZ" dirty="0"/>
              <a:t>таңдама орта мәндердің айырмашылықтарының мәнділігін айқындау қажет.</a:t>
            </a:r>
          </a:p>
          <a:p>
            <a:pPr algn="l"/>
            <a:r>
              <a:rPr lang="kk-KZ" dirty="0"/>
              <a:t>Алайда, бас жиынтықтардың әрқайсысына бір немесе бірнеше сапалық факторлар ықпал етеді және олар орта мәндерді өзгертулері мүмкін. </a:t>
            </a:r>
            <a:endParaRPr lang="ru-RU" dirty="0"/>
          </a:p>
          <a:p>
            <a:pPr algn="l"/>
            <a:r>
              <a:rPr lang="ru-RU" dirty="0"/>
              <a:t>    </a:t>
            </a:r>
          </a:p>
        </p:txBody>
      </p:sp>
      <p:sp>
        <p:nvSpPr>
          <p:cNvPr id="40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097" name="Object 1"/>
          <p:cNvGraphicFramePr>
            <a:graphicFrameLocks noChangeAspect="1"/>
          </p:cNvGraphicFramePr>
          <p:nvPr/>
        </p:nvGraphicFramePr>
        <p:xfrm>
          <a:off x="1624013" y="3500438"/>
          <a:ext cx="4852987" cy="1143000"/>
        </p:xfrm>
        <a:graphic>
          <a:graphicData uri="http://schemas.openxmlformats.org/presentationml/2006/ole">
            <mc:AlternateContent xmlns:mc="http://schemas.openxmlformats.org/markup-compatibility/2006">
              <mc:Choice xmlns:v="urn:schemas-microsoft-com:vml" Requires="v">
                <p:oleObj spid="_x0000_s4099" name="Формула" r:id="rId3" imgW="990360" imgH="228600" progId="Equation.3">
                  <p:embed/>
                </p:oleObj>
              </mc:Choice>
              <mc:Fallback>
                <p:oleObj name="Формула" r:id="rId3" imgW="990360" imgH="2286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4013" y="3500438"/>
                        <a:ext cx="4852987"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Прямоугольник 5"/>
          <p:cNvSpPr/>
          <p:nvPr/>
        </p:nvSpPr>
        <p:spPr>
          <a:xfrm>
            <a:off x="500034" y="3714752"/>
            <a:ext cx="1071570" cy="769441"/>
          </a:xfrm>
          <a:prstGeom prst="rect">
            <a:avLst/>
          </a:prstGeom>
        </p:spPr>
        <p:txBody>
          <a:bodyPr wrap="square">
            <a:spAutoFit/>
          </a:bodyPr>
          <a:lstStyle/>
          <a:p>
            <a:r>
              <a:rPr lang="en-US" sz="4400" dirty="0"/>
              <a:t>H</a:t>
            </a:r>
            <a:r>
              <a:rPr lang="ru-RU" sz="4400" baseline="-25000" dirty="0"/>
              <a:t>0</a:t>
            </a:r>
            <a:r>
              <a:rPr lang="ru-RU" sz="44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500"/>
                                        <p:tgtEl>
                                          <p:spTgt spid="6"/>
                                        </p:tgtEl>
                                      </p:cBhvr>
                                    </p:animEffect>
                                  </p:childTnLst>
                                </p:cTn>
                              </p:par>
                              <p:par>
                                <p:cTn id="34" presetID="4" presetClass="entr" presetSubtype="16" fill="hold" nodeType="withEffect">
                                  <p:stCondLst>
                                    <p:cond delay="0"/>
                                  </p:stCondLst>
                                  <p:childTnLst>
                                    <p:set>
                                      <p:cBhvr>
                                        <p:cTn id="35" dur="1" fill="hold">
                                          <p:stCondLst>
                                            <p:cond delay="0"/>
                                          </p:stCondLst>
                                        </p:cTn>
                                        <p:tgtEl>
                                          <p:spTgt spid="4097"/>
                                        </p:tgtEl>
                                        <p:attrNameLst>
                                          <p:attrName>style.visibility</p:attrName>
                                        </p:attrNameLst>
                                      </p:cBhvr>
                                      <p:to>
                                        <p:strVal val="visible"/>
                                      </p:to>
                                    </p:set>
                                    <p:animEffect transition="in" filter="box(in)">
                                      <p:cBhvr>
                                        <p:cTn id="36" dur="500"/>
                                        <p:tgtEl>
                                          <p:spTgt spid="4097"/>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p:cTn id="41"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2"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3" dur="1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p:cTn id="48"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49"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0" dur="1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56"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5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928670"/>
          </a:xfrm>
        </p:spPr>
        <p:txBody>
          <a:bodyPr>
            <a:normAutofit/>
          </a:bodyPr>
          <a:lstStyle/>
          <a:p>
            <a:pPr algn="ctr"/>
            <a:r>
              <a:rPr lang="ru-RU" i="1" dirty="0" err="1">
                <a:solidFill>
                  <a:srgbClr val="0070C0"/>
                </a:solidFill>
                <a:latin typeface="Times New Roman" pitchFamily="18" charset="0"/>
                <a:cs typeface="Times New Roman" pitchFamily="18" charset="0"/>
              </a:rPr>
              <a:t>Мысал</a:t>
            </a:r>
            <a:r>
              <a:rPr lang="ru-RU" i="1" dirty="0">
                <a:solidFill>
                  <a:srgbClr val="0070C0"/>
                </a:solidFill>
                <a:latin typeface="Times New Roman" pitchFamily="18" charset="0"/>
                <a:cs typeface="Times New Roman" pitchFamily="18" charset="0"/>
              </a:rPr>
              <a:t>:</a:t>
            </a:r>
            <a:endParaRPr lang="ru-RU" dirty="0">
              <a:solidFill>
                <a:srgbClr val="0070C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000108"/>
            <a:ext cx="8896320" cy="5857892"/>
          </a:xfrm>
        </p:spPr>
        <p:txBody>
          <a:bodyPr>
            <a:normAutofit/>
          </a:bodyPr>
          <a:lstStyle/>
          <a:p>
            <a:pPr algn="just"/>
            <a:r>
              <a:rPr lang="kk-KZ" sz="3200" dirty="0">
                <a:solidFill>
                  <a:srgbClr val="0070C0"/>
                </a:solidFill>
              </a:rPr>
              <a:t>Гипертониямен ауыратын аурулардың бірнешеуі кездейсоқ түрде </a:t>
            </a:r>
            <a:r>
              <a:rPr lang="en-US" sz="3200" dirty="0">
                <a:solidFill>
                  <a:srgbClr val="0070C0"/>
                </a:solidFill>
              </a:rPr>
              <a:t>k </a:t>
            </a:r>
            <a:r>
              <a:rPr lang="kk-KZ" sz="3200" dirty="0">
                <a:solidFill>
                  <a:srgbClr val="0070C0"/>
                </a:solidFill>
              </a:rPr>
              <a:t>топқа бөлінген және олардың әрқайсысына белгілі бір дәріні қабылдау тағайындалған. </a:t>
            </a:r>
          </a:p>
          <a:p>
            <a:pPr algn="just"/>
            <a:r>
              <a:rPr lang="kk-KZ" sz="3200" dirty="0">
                <a:solidFill>
                  <a:srgbClr val="0070C0"/>
                </a:solidFill>
              </a:rPr>
              <a:t>Артериялық қысымның өзгеруі көрсеткішінің орта мәні бақылауға алынған. </a:t>
            </a:r>
          </a:p>
          <a:p>
            <a:pPr algn="just"/>
            <a:r>
              <a:rPr lang="kk-KZ" sz="3200" dirty="0">
                <a:solidFill>
                  <a:srgbClr val="0070C0"/>
                </a:solidFill>
              </a:rPr>
              <a:t> Бақыланатын көрсеткіш шамасына ықпал ететін фактор – бұл дәрі.</a:t>
            </a:r>
          </a:p>
          <a:p>
            <a:pPr algn="just"/>
            <a:r>
              <a:rPr lang="kk-KZ" sz="3200" dirty="0">
                <a:solidFill>
                  <a:srgbClr val="0070C0"/>
                </a:solidFill>
              </a:rPr>
              <a:t>Фактордың әсеріне жауап – бұл артериялық қысымның өзгеруінің көрсеткіші</a:t>
            </a:r>
            <a:r>
              <a:rPr lang="kk-KZ" sz="3200" dirty="0"/>
              <a:t>.</a:t>
            </a:r>
            <a:endParaRPr lang="ru-RU" sz="3200" dirty="0"/>
          </a:p>
          <a:p>
            <a:pPr algn="just"/>
            <a:endParaRPr lang="ru-RU" sz="3200" dirty="0"/>
          </a:p>
          <a:p>
            <a:pPr algn="l"/>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928670"/>
          </a:xfrm>
        </p:spPr>
        <p:txBody>
          <a:bodyPr>
            <a:normAutofit/>
          </a:bodyPr>
          <a:lstStyle/>
          <a:p>
            <a:pPr algn="ctr"/>
            <a:r>
              <a:rPr lang="kk-KZ" dirty="0">
                <a:solidFill>
                  <a:srgbClr val="0070C0"/>
                </a:solidFill>
                <a:latin typeface="Times New Roman" pitchFamily="18" charset="0"/>
                <a:cs typeface="Times New Roman" pitchFamily="18" charset="0"/>
              </a:rPr>
              <a:t>Мысал</a:t>
            </a:r>
            <a:endParaRPr lang="ru-RU" dirty="0">
              <a:solidFill>
                <a:srgbClr val="0070C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85720" y="1000108"/>
            <a:ext cx="8610600" cy="5857892"/>
          </a:xfrm>
        </p:spPr>
        <p:txBody>
          <a:bodyPr>
            <a:normAutofit/>
          </a:bodyPr>
          <a:lstStyle/>
          <a:p>
            <a:pPr algn="just"/>
            <a:endParaRPr lang="kk-KZ" sz="2800" dirty="0">
              <a:solidFill>
                <a:srgbClr val="0070C0"/>
              </a:solidFill>
            </a:endParaRPr>
          </a:p>
          <a:p>
            <a:pPr algn="just">
              <a:buClr>
                <a:srgbClr val="FFFF00"/>
              </a:buClr>
              <a:buFont typeface="Wingdings" pitchFamily="2" charset="2"/>
              <a:buChar char="ü"/>
            </a:pPr>
            <a:r>
              <a:rPr lang="kk-KZ" sz="3200" dirty="0">
                <a:solidFill>
                  <a:srgbClr val="0070C0"/>
                </a:solidFill>
              </a:rPr>
              <a:t>Жыл мезгілінің факторы (деңгейлері: қыс, көктем, жаз, күз), </a:t>
            </a:r>
          </a:p>
          <a:p>
            <a:pPr algn="just">
              <a:buClr>
                <a:srgbClr val="FFFF00"/>
              </a:buClr>
              <a:buFont typeface="Wingdings" pitchFamily="2" charset="2"/>
              <a:buChar char="ü"/>
            </a:pPr>
            <a:r>
              <a:rPr lang="kk-KZ" sz="3200" dirty="0">
                <a:solidFill>
                  <a:srgbClr val="0070C0"/>
                </a:solidFill>
              </a:rPr>
              <a:t>Тәжірибе жүргізу орны (деңгейлері: үйде немесе стационарда емделу).</a:t>
            </a:r>
          </a:p>
          <a:p>
            <a:pPr algn="just">
              <a:buClr>
                <a:srgbClr val="FFFF00"/>
              </a:buClr>
              <a:buFont typeface="Wingdings" pitchFamily="2" charset="2"/>
              <a:buChar char="ü"/>
            </a:pPr>
            <a:r>
              <a:rPr lang="kk-KZ" sz="3200" dirty="0">
                <a:solidFill>
                  <a:srgbClr val="0070C0"/>
                </a:solidFill>
              </a:rPr>
              <a:t>Режим факторы </a:t>
            </a:r>
            <a:r>
              <a:rPr lang="ru-RU" sz="3200" dirty="0">
                <a:solidFill>
                  <a:srgbClr val="0070C0"/>
                </a:solidFill>
              </a:rPr>
              <a:t>(де</a:t>
            </a:r>
            <a:r>
              <a:rPr lang="kk-KZ" sz="3200" dirty="0">
                <a:solidFill>
                  <a:srgbClr val="0070C0"/>
                </a:solidFill>
              </a:rPr>
              <a:t>ң</a:t>
            </a:r>
            <a:r>
              <a:rPr lang="ru-RU" sz="3200" dirty="0" err="1">
                <a:solidFill>
                  <a:srgbClr val="0070C0"/>
                </a:solidFill>
              </a:rPr>
              <a:t>гейлері</a:t>
            </a:r>
            <a:r>
              <a:rPr lang="ru-RU" sz="3200" dirty="0">
                <a:solidFill>
                  <a:srgbClr val="0070C0"/>
                </a:solidFill>
              </a:rPr>
              <a:t>: </a:t>
            </a:r>
            <a:r>
              <a:rPr lang="kk-KZ" sz="3200" dirty="0">
                <a:solidFill>
                  <a:srgbClr val="0070C0"/>
                </a:solidFill>
              </a:rPr>
              <a:t>төсек, кәдімгі немесе жаяу таза ауада қыдыру</a:t>
            </a:r>
            <a:r>
              <a:rPr lang="ru-RU" sz="3200" dirty="0">
                <a:solidFill>
                  <a:srgbClr val="0070C0"/>
                </a:solidFill>
              </a:rPr>
              <a:t>).</a:t>
            </a:r>
            <a:r>
              <a:rPr lang="kk-KZ" sz="3200" dirty="0">
                <a:solidFill>
                  <a:srgbClr val="0070C0"/>
                </a:solidFill>
              </a:rPr>
              <a:t> </a:t>
            </a:r>
            <a:endParaRPr lang="ru-RU" sz="3200" dirty="0">
              <a:solidFill>
                <a:srgbClr val="0070C0"/>
              </a:solidFill>
            </a:endParaRPr>
          </a:p>
          <a:p>
            <a:pPr algn="just"/>
            <a:endParaRPr lang="ru-RU" sz="3200" dirty="0">
              <a:solidFill>
                <a:srgbClr val="0070C0"/>
              </a:solidFill>
            </a:endParaRPr>
          </a:p>
          <a:p>
            <a:pPr algn="l"/>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428736"/>
          </a:xfrm>
        </p:spPr>
        <p:txBody>
          <a:bodyPr>
            <a:normAutofit fontScale="90000"/>
          </a:bodyPr>
          <a:lstStyle/>
          <a:p>
            <a:pPr algn="ctr"/>
            <a:r>
              <a:rPr lang="kk-KZ" dirty="0">
                <a:solidFill>
                  <a:srgbClr val="0070C0"/>
                </a:solidFill>
              </a:rPr>
              <a:t>Бірфакторлы  дисперсиялық талдау</a:t>
            </a:r>
            <a:r>
              <a:rPr lang="kk-KZ" dirty="0">
                <a:solidFill>
                  <a:srgbClr val="FFFF00"/>
                </a:solidFill>
              </a:rPr>
              <a:t>.</a:t>
            </a:r>
            <a:endParaRPr lang="ru-RU" dirty="0">
              <a:solidFill>
                <a:srgbClr val="FFFF00"/>
              </a:solidFill>
            </a:endParaRPr>
          </a:p>
        </p:txBody>
      </p:sp>
      <p:sp>
        <p:nvSpPr>
          <p:cNvPr id="3" name="Подзаголовок 2"/>
          <p:cNvSpPr>
            <a:spLocks noGrp="1"/>
          </p:cNvSpPr>
          <p:nvPr>
            <p:ph type="subTitle" idx="1"/>
          </p:nvPr>
        </p:nvSpPr>
        <p:spPr>
          <a:xfrm>
            <a:off x="285720" y="1000108"/>
            <a:ext cx="8610600" cy="5857892"/>
          </a:xfrm>
        </p:spPr>
        <p:txBody>
          <a:bodyPr>
            <a:normAutofit/>
          </a:bodyPr>
          <a:lstStyle/>
          <a:p>
            <a:pPr algn="just"/>
            <a:endParaRPr lang="kk-KZ" sz="2800" dirty="0">
              <a:solidFill>
                <a:srgbClr val="0070C0"/>
              </a:solidFill>
            </a:endParaRPr>
          </a:p>
          <a:p>
            <a:pPr algn="just"/>
            <a:r>
              <a:rPr lang="kk-KZ" sz="2800" dirty="0"/>
              <a:t>Айталық</a:t>
            </a:r>
            <a:r>
              <a:rPr lang="kk-KZ" sz="2800" dirty="0">
                <a:solidFill>
                  <a:srgbClr val="0070C0"/>
                </a:solidFill>
              </a:rPr>
              <a:t>, қандай да бір А факторының қандай да бір қалыпты таралған Х шамасының қалыптасуына ықпалын зерттеу керек болсын. А факторы </a:t>
            </a:r>
            <a:r>
              <a:rPr lang="kk-KZ" sz="2800" i="1" dirty="0">
                <a:solidFill>
                  <a:srgbClr val="0070C0"/>
                </a:solidFill>
              </a:rPr>
              <a:t>k </a:t>
            </a:r>
            <a:r>
              <a:rPr lang="kk-KZ" sz="2800" dirty="0">
                <a:solidFill>
                  <a:srgbClr val="0070C0"/>
                </a:solidFill>
              </a:rPr>
              <a:t>деңгейлі: А</a:t>
            </a:r>
            <a:r>
              <a:rPr lang="ru-RU" sz="2800" baseline="-25000" dirty="0">
                <a:solidFill>
                  <a:srgbClr val="0070C0"/>
                </a:solidFill>
              </a:rPr>
              <a:t>1</a:t>
            </a:r>
            <a:r>
              <a:rPr lang="kk-KZ" sz="2800" dirty="0">
                <a:solidFill>
                  <a:srgbClr val="0070C0"/>
                </a:solidFill>
              </a:rPr>
              <a:t>,А</a:t>
            </a:r>
            <a:r>
              <a:rPr lang="ru-RU" sz="2800" baseline="-25000" dirty="0">
                <a:solidFill>
                  <a:srgbClr val="0070C0"/>
                </a:solidFill>
              </a:rPr>
              <a:t>2</a:t>
            </a:r>
            <a:r>
              <a:rPr lang="kk-KZ" sz="2800" dirty="0">
                <a:solidFill>
                  <a:srgbClr val="0070C0"/>
                </a:solidFill>
              </a:rPr>
              <a:t>,...,А</a:t>
            </a:r>
            <a:r>
              <a:rPr lang="en-US" sz="2800" baseline="-25000" dirty="0">
                <a:solidFill>
                  <a:srgbClr val="0070C0"/>
                </a:solidFill>
              </a:rPr>
              <a:t>k</a:t>
            </a:r>
            <a:r>
              <a:rPr lang="kk-KZ" sz="2800" baseline="-25000" dirty="0">
                <a:solidFill>
                  <a:srgbClr val="0070C0"/>
                </a:solidFill>
              </a:rPr>
              <a:t>.</a:t>
            </a:r>
            <a:r>
              <a:rPr lang="kk-KZ" sz="2800" dirty="0">
                <a:solidFill>
                  <a:srgbClr val="0070C0"/>
                </a:solidFill>
              </a:rPr>
              <a:t>.</a:t>
            </a:r>
          </a:p>
          <a:p>
            <a:pPr algn="just"/>
            <a:endParaRPr lang="ru-RU" sz="3200" dirty="0">
              <a:solidFill>
                <a:srgbClr val="0070C0"/>
              </a:solidFill>
            </a:endParaRPr>
          </a:p>
          <a:p>
            <a:pPr algn="l"/>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008375336"/>
              </p:ext>
            </p:extLst>
          </p:nvPr>
        </p:nvGraphicFramePr>
        <p:xfrm>
          <a:off x="214282" y="3357562"/>
          <a:ext cx="8715434" cy="3413760"/>
        </p:xfrm>
        <a:graphic>
          <a:graphicData uri="http://schemas.openxmlformats.org/drawingml/2006/table">
            <a:tbl>
              <a:tblPr/>
              <a:tblGrid>
                <a:gridCol w="1799876">
                  <a:extLst>
                    <a:ext uri="{9D8B030D-6E8A-4147-A177-3AD203B41FA5}">
                      <a16:colId xmlns:a16="http://schemas.microsoft.com/office/drawing/2014/main" val="20000"/>
                    </a:ext>
                  </a:extLst>
                </a:gridCol>
                <a:gridCol w="1728438">
                  <a:extLst>
                    <a:ext uri="{9D8B030D-6E8A-4147-A177-3AD203B41FA5}">
                      <a16:colId xmlns:a16="http://schemas.microsoft.com/office/drawing/2014/main" val="20001"/>
                    </a:ext>
                  </a:extLst>
                </a:gridCol>
                <a:gridCol w="1728438">
                  <a:extLst>
                    <a:ext uri="{9D8B030D-6E8A-4147-A177-3AD203B41FA5}">
                      <a16:colId xmlns:a16="http://schemas.microsoft.com/office/drawing/2014/main" val="20002"/>
                    </a:ext>
                  </a:extLst>
                </a:gridCol>
                <a:gridCol w="1729341">
                  <a:extLst>
                    <a:ext uri="{9D8B030D-6E8A-4147-A177-3AD203B41FA5}">
                      <a16:colId xmlns:a16="http://schemas.microsoft.com/office/drawing/2014/main" val="20003"/>
                    </a:ext>
                  </a:extLst>
                </a:gridCol>
                <a:gridCol w="1729341">
                  <a:extLst>
                    <a:ext uri="{9D8B030D-6E8A-4147-A177-3AD203B41FA5}">
                      <a16:colId xmlns:a16="http://schemas.microsoft.com/office/drawing/2014/main" val="20004"/>
                    </a:ext>
                  </a:extLst>
                </a:gridCol>
              </a:tblGrid>
              <a:tr h="293690">
                <a:tc rowSpan="2">
                  <a:txBody>
                    <a:bodyPr/>
                    <a:lstStyle/>
                    <a:p>
                      <a:pPr algn="just">
                        <a:spcAft>
                          <a:spcPts val="0"/>
                        </a:spcAft>
                      </a:pPr>
                      <a:r>
                        <a:rPr lang="kk-KZ" sz="2400" dirty="0">
                          <a:solidFill>
                            <a:schemeClr val="bg1"/>
                          </a:solidFill>
                          <a:latin typeface="Times New Roman"/>
                          <a:ea typeface="Times New Roman"/>
                          <a:cs typeface="Times New Roman"/>
                        </a:rPr>
                        <a:t>Сынаулар нөмірі</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just">
                        <a:spcAft>
                          <a:spcPts val="0"/>
                        </a:spcAft>
                      </a:pPr>
                      <a:r>
                        <a:rPr lang="kk-KZ" sz="2400" dirty="0">
                          <a:solidFill>
                            <a:schemeClr val="bg1"/>
                          </a:solidFill>
                          <a:latin typeface="Times New Roman"/>
                          <a:ea typeface="Times New Roman"/>
                          <a:cs typeface="Times New Roman"/>
                        </a:rPr>
                        <a:t>Фактордың деңгейі</a:t>
                      </a:r>
                      <a:endParaRPr lang="ru-RU" sz="2400" dirty="0">
                        <a:solidFill>
                          <a:schemeClr val="bg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293690">
                <a:tc vMerge="1">
                  <a:txBody>
                    <a:bodyPr/>
                    <a:lstStyle/>
                    <a:p>
                      <a:endParaRPr lang="ru-RU"/>
                    </a:p>
                  </a:txBody>
                  <a:tcPr/>
                </a:tc>
                <a:tc>
                  <a:txBody>
                    <a:bodyPr/>
                    <a:lstStyle/>
                    <a:p>
                      <a:pPr algn="just">
                        <a:spcAft>
                          <a:spcPts val="0"/>
                        </a:spcAft>
                      </a:pPr>
                      <a:r>
                        <a:rPr lang="en-US" sz="2400" dirty="0">
                          <a:solidFill>
                            <a:schemeClr val="bg1"/>
                          </a:solidFill>
                          <a:latin typeface="Times New Roman"/>
                          <a:ea typeface="Times New Roman"/>
                          <a:cs typeface="Times New Roman"/>
                        </a:rPr>
                        <a:t>A</a:t>
                      </a:r>
                      <a:r>
                        <a:rPr lang="en-US" sz="2400" baseline="-25000" dirty="0">
                          <a:solidFill>
                            <a:schemeClr val="bg1"/>
                          </a:solidFill>
                          <a:latin typeface="Times New Roman"/>
                          <a:ea typeface="Times New Roman"/>
                          <a:cs typeface="Times New Roman"/>
                        </a:rPr>
                        <a:t>1</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A</a:t>
                      </a:r>
                      <a:r>
                        <a:rPr lang="en-US" sz="2400" baseline="-25000">
                          <a:solidFill>
                            <a:schemeClr val="bg1"/>
                          </a:solidFill>
                          <a:latin typeface="Times New Roman"/>
                          <a:ea typeface="Times New Roman"/>
                          <a:cs typeface="Times New Roman"/>
                        </a:rPr>
                        <a:t>2</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A</a:t>
                      </a:r>
                      <a:r>
                        <a:rPr lang="en-US" sz="2400" baseline="-25000">
                          <a:solidFill>
                            <a:schemeClr val="bg1"/>
                          </a:solidFill>
                          <a:latin typeface="Times New Roman"/>
                          <a:ea typeface="Times New Roman"/>
                          <a:cs typeface="Times New Roman"/>
                        </a:rPr>
                        <a:t>k</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3690">
                <a:tc>
                  <a:txBody>
                    <a:bodyPr/>
                    <a:lstStyle/>
                    <a:p>
                      <a:pPr algn="just">
                        <a:spcAft>
                          <a:spcPts val="0"/>
                        </a:spcAft>
                      </a:pPr>
                      <a:r>
                        <a:rPr lang="kk-KZ" sz="2400" dirty="0">
                          <a:solidFill>
                            <a:schemeClr val="bg1"/>
                          </a:solidFill>
                          <a:latin typeface="Times New Roman"/>
                          <a:ea typeface="Times New Roman"/>
                          <a:cs typeface="Times New Roman"/>
                        </a:rPr>
                        <a:t>1</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dirty="0">
                          <a:solidFill>
                            <a:schemeClr val="bg1"/>
                          </a:solidFill>
                          <a:latin typeface="Times New Roman"/>
                          <a:ea typeface="Times New Roman"/>
                          <a:cs typeface="Times New Roman"/>
                        </a:rPr>
                        <a:t>x</a:t>
                      </a:r>
                      <a:r>
                        <a:rPr lang="en-US" sz="2400" baseline="-25000" dirty="0">
                          <a:solidFill>
                            <a:schemeClr val="bg1"/>
                          </a:solidFill>
                          <a:latin typeface="Times New Roman"/>
                          <a:ea typeface="Times New Roman"/>
                          <a:cs typeface="Times New Roman"/>
                        </a:rPr>
                        <a:t>11</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dirty="0">
                          <a:solidFill>
                            <a:schemeClr val="bg1"/>
                          </a:solidFill>
                          <a:latin typeface="Times New Roman"/>
                          <a:ea typeface="Times New Roman"/>
                          <a:cs typeface="Times New Roman"/>
                        </a:rPr>
                        <a:t>x</a:t>
                      </a:r>
                      <a:r>
                        <a:rPr lang="en-US" sz="2400" baseline="-25000" dirty="0">
                          <a:solidFill>
                            <a:schemeClr val="bg1"/>
                          </a:solidFill>
                          <a:latin typeface="Times New Roman"/>
                          <a:ea typeface="Times New Roman"/>
                          <a:cs typeface="Times New Roman"/>
                        </a:rPr>
                        <a:t>12</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x</a:t>
                      </a:r>
                      <a:r>
                        <a:rPr lang="en-US" sz="2400" baseline="-25000">
                          <a:solidFill>
                            <a:schemeClr val="bg1"/>
                          </a:solidFill>
                          <a:latin typeface="Times New Roman"/>
                          <a:ea typeface="Times New Roman"/>
                          <a:cs typeface="Times New Roman"/>
                        </a:rPr>
                        <a:t>1k</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3690">
                <a:tc>
                  <a:txBody>
                    <a:bodyPr/>
                    <a:lstStyle/>
                    <a:p>
                      <a:pPr algn="just">
                        <a:spcAft>
                          <a:spcPts val="0"/>
                        </a:spcAft>
                      </a:pPr>
                      <a:r>
                        <a:rPr lang="kk-KZ" sz="2400">
                          <a:solidFill>
                            <a:schemeClr val="bg1"/>
                          </a:solidFill>
                          <a:latin typeface="Times New Roman"/>
                          <a:ea typeface="Times New Roman"/>
                          <a:cs typeface="Times New Roman"/>
                        </a:rPr>
                        <a:t>2</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dirty="0">
                          <a:solidFill>
                            <a:schemeClr val="bg1"/>
                          </a:solidFill>
                          <a:latin typeface="Times New Roman"/>
                          <a:ea typeface="Times New Roman"/>
                          <a:cs typeface="Times New Roman"/>
                        </a:rPr>
                        <a:t>x</a:t>
                      </a:r>
                      <a:r>
                        <a:rPr lang="en-US" sz="2400" baseline="-25000" dirty="0">
                          <a:solidFill>
                            <a:schemeClr val="bg1"/>
                          </a:solidFill>
                          <a:latin typeface="Times New Roman"/>
                          <a:ea typeface="Times New Roman"/>
                          <a:cs typeface="Times New Roman"/>
                        </a:rPr>
                        <a:t>21</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x</a:t>
                      </a:r>
                      <a:r>
                        <a:rPr lang="en-US" sz="2400" baseline="-25000">
                          <a:solidFill>
                            <a:schemeClr val="bg1"/>
                          </a:solidFill>
                          <a:latin typeface="Times New Roman"/>
                          <a:ea typeface="Times New Roman"/>
                          <a:cs typeface="Times New Roman"/>
                        </a:rPr>
                        <a:t>22</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x</a:t>
                      </a:r>
                      <a:r>
                        <a:rPr lang="en-US" sz="2400" baseline="-25000">
                          <a:solidFill>
                            <a:schemeClr val="bg1"/>
                          </a:solidFill>
                          <a:latin typeface="Times New Roman"/>
                          <a:ea typeface="Times New Roman"/>
                          <a:cs typeface="Times New Roman"/>
                        </a:rPr>
                        <a:t>2k</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3690">
                <a:tc>
                  <a:txBody>
                    <a:bodyPr/>
                    <a:lstStyle/>
                    <a:p>
                      <a:pPr algn="just">
                        <a:spcAft>
                          <a:spcPts val="0"/>
                        </a:spcAft>
                      </a:pPr>
                      <a:r>
                        <a:rPr lang="kk-KZ" sz="2400">
                          <a:solidFill>
                            <a:schemeClr val="bg1"/>
                          </a:solidFill>
                          <a:latin typeface="Times New Roman"/>
                          <a:ea typeface="Times New Roman"/>
                          <a:cs typeface="Times New Roman"/>
                        </a:rPr>
                        <a:t>...</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kk-KZ"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dirty="0">
                          <a:solidFill>
                            <a:schemeClr val="bg1"/>
                          </a:solidFill>
                          <a:latin typeface="Times New Roman"/>
                          <a:ea typeface="Times New Roman"/>
                          <a:cs typeface="Times New Roman"/>
                        </a:rPr>
                        <a:t>…</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kk-KZ"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3690">
                <a:tc>
                  <a:txBody>
                    <a:bodyPr/>
                    <a:lstStyle/>
                    <a:p>
                      <a:pPr algn="just">
                        <a:spcAft>
                          <a:spcPts val="0"/>
                        </a:spcAft>
                      </a:pPr>
                      <a:r>
                        <a:rPr lang="en-US" sz="2400">
                          <a:solidFill>
                            <a:schemeClr val="bg1"/>
                          </a:solidFill>
                          <a:latin typeface="Times New Roman"/>
                          <a:ea typeface="Times New Roman"/>
                          <a:cs typeface="Times New Roman"/>
                        </a:rPr>
                        <a:t>n</a:t>
                      </a:r>
                      <a:r>
                        <a:rPr lang="en-US" sz="2400" baseline="-25000">
                          <a:solidFill>
                            <a:schemeClr val="bg1"/>
                          </a:solidFill>
                          <a:latin typeface="Times New Roman"/>
                          <a:ea typeface="Times New Roman"/>
                          <a:cs typeface="Times New Roman"/>
                        </a:rPr>
                        <a:t>j</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cs typeface="Times New Roman"/>
                        </a:rPr>
                        <a:t>…</a:t>
                      </a:r>
                      <a:endParaRPr lang="ru-RU"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kk-KZ" sz="240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87379">
                <a:tc>
                  <a:txBody>
                    <a:bodyPr/>
                    <a:lstStyle/>
                    <a:p>
                      <a:pPr algn="just">
                        <a:spcAft>
                          <a:spcPts val="0"/>
                        </a:spcAft>
                      </a:pPr>
                      <a:r>
                        <a:rPr lang="kk-KZ" sz="2000" dirty="0">
                          <a:solidFill>
                            <a:schemeClr val="bg1"/>
                          </a:solidFill>
                          <a:latin typeface="Times New Roman"/>
                          <a:ea typeface="Times New Roman"/>
                          <a:cs typeface="Times New Roman"/>
                        </a:rPr>
                        <a:t>Топталған орта мән</a:t>
                      </a:r>
                      <a:endParaRPr lang="ru-RU" sz="20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kk-KZ"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kk-KZ"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dirty="0">
                          <a:solidFill>
                            <a:schemeClr val="bg1"/>
                          </a:solidFill>
                          <a:latin typeface="Times New Roman"/>
                          <a:ea typeface="Times New Roman"/>
                          <a:cs typeface="Times New Roman"/>
                        </a:rPr>
                        <a:t>…</a:t>
                      </a:r>
                      <a:endParaRPr lang="ru-RU"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kk-KZ"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53426">
                <a:tc>
                  <a:txBody>
                    <a:bodyPr/>
                    <a:lstStyle/>
                    <a:p>
                      <a:pPr algn="just">
                        <a:spcAft>
                          <a:spcPts val="0"/>
                        </a:spcAft>
                      </a:pPr>
                      <a:r>
                        <a:rPr lang="kk-KZ" sz="2000" dirty="0">
                          <a:solidFill>
                            <a:schemeClr val="bg1"/>
                          </a:solidFill>
                          <a:latin typeface="Times New Roman"/>
                          <a:ea typeface="Times New Roman"/>
                          <a:cs typeface="Times New Roman"/>
                        </a:rPr>
                        <a:t>Жалпы орта мән</a:t>
                      </a:r>
                      <a:endParaRPr lang="ru-RU" sz="20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just">
                        <a:spcAft>
                          <a:spcPts val="0"/>
                        </a:spcAft>
                      </a:pPr>
                      <a:endParaRPr lang="kk-KZ" sz="2400" dirty="0">
                        <a:solidFill>
                          <a:schemeClr val="bg1"/>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7"/>
                  </a:ext>
                </a:extLst>
              </a:tr>
            </a:tbl>
          </a:graphicData>
        </a:graphic>
      </p:graphicFrame>
      <p:graphicFrame>
        <p:nvGraphicFramePr>
          <p:cNvPr id="35847" name="Object 7"/>
          <p:cNvGraphicFramePr>
            <a:graphicFrameLocks noChangeAspect="1"/>
          </p:cNvGraphicFramePr>
          <p:nvPr/>
        </p:nvGraphicFramePr>
        <p:xfrm>
          <a:off x="2285984" y="5000636"/>
          <a:ext cx="642942" cy="642942"/>
        </p:xfrm>
        <a:graphic>
          <a:graphicData uri="http://schemas.openxmlformats.org/presentationml/2006/ole">
            <mc:AlternateContent xmlns:mc="http://schemas.openxmlformats.org/markup-compatibility/2006">
              <mc:Choice xmlns:v="urn:schemas-microsoft-com:vml" Requires="v">
                <p:oleObj spid="_x0000_s35855" name="Формула" r:id="rId3" imgW="241195" imgH="241195" progId="Equation.3">
                  <p:embed/>
                </p:oleObj>
              </mc:Choice>
              <mc:Fallback>
                <p:oleObj name="Формула" r:id="rId3" imgW="241195" imgH="241195"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5984" y="5000636"/>
                        <a:ext cx="642942" cy="6429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46" name="Object 6"/>
          <p:cNvGraphicFramePr>
            <a:graphicFrameLocks noChangeAspect="1"/>
          </p:cNvGraphicFramePr>
          <p:nvPr/>
        </p:nvGraphicFramePr>
        <p:xfrm>
          <a:off x="3857619" y="5000636"/>
          <a:ext cx="740097" cy="660802"/>
        </p:xfrm>
        <a:graphic>
          <a:graphicData uri="http://schemas.openxmlformats.org/presentationml/2006/ole">
            <mc:AlternateContent xmlns:mc="http://schemas.openxmlformats.org/markup-compatibility/2006">
              <mc:Choice xmlns:v="urn:schemas-microsoft-com:vml" Requires="v">
                <p:oleObj spid="_x0000_s35856" name="Формула" r:id="rId5" imgW="266469" imgH="241091" progId="Equation.3">
                  <p:embed/>
                </p:oleObj>
              </mc:Choice>
              <mc:Fallback>
                <p:oleObj name="Формула" r:id="rId5" imgW="266469" imgH="241091"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7619" y="5000636"/>
                        <a:ext cx="740097" cy="6608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45" name="Object 5"/>
          <p:cNvGraphicFramePr>
            <a:graphicFrameLocks noChangeAspect="1"/>
          </p:cNvGraphicFramePr>
          <p:nvPr/>
        </p:nvGraphicFramePr>
        <p:xfrm>
          <a:off x="7429520" y="5000636"/>
          <a:ext cx="648657" cy="600608"/>
        </p:xfrm>
        <a:graphic>
          <a:graphicData uri="http://schemas.openxmlformats.org/presentationml/2006/ole">
            <mc:AlternateContent xmlns:mc="http://schemas.openxmlformats.org/markup-compatibility/2006">
              <mc:Choice xmlns:v="urn:schemas-microsoft-com:vml" Requires="v">
                <p:oleObj spid="_x0000_s35857" name="Формула" r:id="rId7" imgW="253890" imgH="241195" progId="Equation.3">
                  <p:embed/>
                </p:oleObj>
              </mc:Choice>
              <mc:Fallback>
                <p:oleObj name="Формула" r:id="rId7" imgW="253890" imgH="241195"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29520" y="5000636"/>
                        <a:ext cx="648657" cy="6006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44" name="Object 4"/>
          <p:cNvGraphicFramePr>
            <a:graphicFrameLocks noChangeAspect="1"/>
          </p:cNvGraphicFramePr>
          <p:nvPr/>
        </p:nvGraphicFramePr>
        <p:xfrm>
          <a:off x="2428860" y="5572140"/>
          <a:ext cx="571504" cy="571504"/>
        </p:xfrm>
        <a:graphic>
          <a:graphicData uri="http://schemas.openxmlformats.org/presentationml/2006/ole">
            <mc:AlternateContent xmlns:mc="http://schemas.openxmlformats.org/markup-compatibility/2006">
              <mc:Choice xmlns:v="urn:schemas-microsoft-com:vml" Requires="v">
                <p:oleObj spid="_x0000_s35858" name="Формула" r:id="rId9" imgW="241200" imgH="241200" progId="Equation.3">
                  <p:embed/>
                </p:oleObj>
              </mc:Choice>
              <mc:Fallback>
                <p:oleObj name="Формула" r:id="rId9" imgW="241200" imgH="24120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8860" y="5572140"/>
                        <a:ext cx="571504" cy="5715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43" name="Object 3"/>
          <p:cNvGraphicFramePr>
            <a:graphicFrameLocks noChangeAspect="1"/>
          </p:cNvGraphicFramePr>
          <p:nvPr/>
        </p:nvGraphicFramePr>
        <p:xfrm>
          <a:off x="4160838" y="5508625"/>
          <a:ext cx="679450" cy="638175"/>
        </p:xfrm>
        <a:graphic>
          <a:graphicData uri="http://schemas.openxmlformats.org/presentationml/2006/ole">
            <mc:AlternateContent xmlns:mc="http://schemas.openxmlformats.org/markup-compatibility/2006">
              <mc:Choice xmlns:v="urn:schemas-microsoft-com:vml" Requires="v">
                <p:oleObj spid="_x0000_s35859" name="Формула" r:id="rId11" imgW="253800" imgH="241200" progId="Equation.3">
                  <p:embed/>
                </p:oleObj>
              </mc:Choice>
              <mc:Fallback>
                <p:oleObj name="Формула" r:id="rId11" imgW="253800" imgH="241200" progId="Equation.3">
                  <p:embed/>
                  <p:pic>
                    <p:nvPicPr>
                      <p:cNvPr id="0"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60838" y="5508625"/>
                        <a:ext cx="679450" cy="638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42" name="Object 2"/>
          <p:cNvGraphicFramePr>
            <a:graphicFrameLocks noChangeAspect="1"/>
          </p:cNvGraphicFramePr>
          <p:nvPr/>
        </p:nvGraphicFramePr>
        <p:xfrm>
          <a:off x="7215206" y="5429264"/>
          <a:ext cx="1357322" cy="727609"/>
        </p:xfrm>
        <a:graphic>
          <a:graphicData uri="http://schemas.openxmlformats.org/presentationml/2006/ole">
            <mc:AlternateContent xmlns:mc="http://schemas.openxmlformats.org/markup-compatibility/2006">
              <mc:Choice xmlns:v="urn:schemas-microsoft-com:vml" Requires="v">
                <p:oleObj spid="_x0000_s35860" name="Формула" r:id="rId13" imgW="253800" imgH="241200" progId="Equation.3">
                  <p:embed/>
                </p:oleObj>
              </mc:Choice>
              <mc:Fallback>
                <p:oleObj name="Формула" r:id="rId13" imgW="253800" imgH="241200" progId="Equation.3">
                  <p:embed/>
                  <p:pic>
                    <p:nvPicPr>
                      <p:cNvPr id="0"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15206" y="5429264"/>
                        <a:ext cx="1357322" cy="7276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41" name="Object 1"/>
          <p:cNvGraphicFramePr>
            <a:graphicFrameLocks noChangeAspect="1"/>
          </p:cNvGraphicFramePr>
          <p:nvPr/>
        </p:nvGraphicFramePr>
        <p:xfrm>
          <a:off x="2285984" y="6159498"/>
          <a:ext cx="785818" cy="698502"/>
        </p:xfrm>
        <a:graphic>
          <a:graphicData uri="http://schemas.openxmlformats.org/presentationml/2006/ole">
            <mc:AlternateContent xmlns:mc="http://schemas.openxmlformats.org/markup-compatibility/2006">
              <mc:Choice xmlns:v="urn:schemas-microsoft-com:vml" Requires="v">
                <p:oleObj spid="_x0000_s35861" name="Формула" r:id="rId15" imgW="164957" imgH="241091" progId="Equation.3">
                  <p:embed/>
                </p:oleObj>
              </mc:Choice>
              <mc:Fallback>
                <p:oleObj name="Формула" r:id="rId15" imgW="164957" imgH="241091" progId="Equation.3">
                  <p:embed/>
                  <p:pic>
                    <p:nvPicPr>
                      <p:cNvPr id="0" name="Picture 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85984" y="6159498"/>
                        <a:ext cx="785818" cy="6985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par>
                                <p:cTn id="13" presetID="4" presetClass="entr" presetSubtype="16" fill="hold" nodeType="withEffect">
                                  <p:stCondLst>
                                    <p:cond delay="0"/>
                                  </p:stCondLst>
                                  <p:childTnLst>
                                    <p:set>
                                      <p:cBhvr>
                                        <p:cTn id="14" dur="1" fill="hold">
                                          <p:stCondLst>
                                            <p:cond delay="0"/>
                                          </p:stCondLst>
                                        </p:cTn>
                                        <p:tgtEl>
                                          <p:spTgt spid="35847"/>
                                        </p:tgtEl>
                                        <p:attrNameLst>
                                          <p:attrName>style.visibility</p:attrName>
                                        </p:attrNameLst>
                                      </p:cBhvr>
                                      <p:to>
                                        <p:strVal val="visible"/>
                                      </p:to>
                                    </p:set>
                                    <p:animEffect transition="in" filter="box(in)">
                                      <p:cBhvr>
                                        <p:cTn id="15" dur="500"/>
                                        <p:tgtEl>
                                          <p:spTgt spid="35847"/>
                                        </p:tgtEl>
                                      </p:cBhvr>
                                    </p:animEffect>
                                  </p:childTnLst>
                                </p:cTn>
                              </p:par>
                              <p:par>
                                <p:cTn id="16" presetID="4" presetClass="entr" presetSubtype="16" fill="hold" nodeType="withEffect">
                                  <p:stCondLst>
                                    <p:cond delay="0"/>
                                  </p:stCondLst>
                                  <p:childTnLst>
                                    <p:set>
                                      <p:cBhvr>
                                        <p:cTn id="17" dur="1" fill="hold">
                                          <p:stCondLst>
                                            <p:cond delay="0"/>
                                          </p:stCondLst>
                                        </p:cTn>
                                        <p:tgtEl>
                                          <p:spTgt spid="35846"/>
                                        </p:tgtEl>
                                        <p:attrNameLst>
                                          <p:attrName>style.visibility</p:attrName>
                                        </p:attrNameLst>
                                      </p:cBhvr>
                                      <p:to>
                                        <p:strVal val="visible"/>
                                      </p:to>
                                    </p:set>
                                    <p:animEffect transition="in" filter="box(in)">
                                      <p:cBhvr>
                                        <p:cTn id="18" dur="500"/>
                                        <p:tgtEl>
                                          <p:spTgt spid="35846"/>
                                        </p:tgtEl>
                                      </p:cBhvr>
                                    </p:animEffect>
                                  </p:childTnLst>
                                </p:cTn>
                              </p:par>
                              <p:par>
                                <p:cTn id="19" presetID="4" presetClass="entr" presetSubtype="16" fill="hold" nodeType="withEffect">
                                  <p:stCondLst>
                                    <p:cond delay="0"/>
                                  </p:stCondLst>
                                  <p:childTnLst>
                                    <p:set>
                                      <p:cBhvr>
                                        <p:cTn id="20" dur="1" fill="hold">
                                          <p:stCondLst>
                                            <p:cond delay="0"/>
                                          </p:stCondLst>
                                        </p:cTn>
                                        <p:tgtEl>
                                          <p:spTgt spid="35845"/>
                                        </p:tgtEl>
                                        <p:attrNameLst>
                                          <p:attrName>style.visibility</p:attrName>
                                        </p:attrNameLst>
                                      </p:cBhvr>
                                      <p:to>
                                        <p:strVal val="visible"/>
                                      </p:to>
                                    </p:set>
                                    <p:animEffect transition="in" filter="box(in)">
                                      <p:cBhvr>
                                        <p:cTn id="21" dur="500"/>
                                        <p:tgtEl>
                                          <p:spTgt spid="35845"/>
                                        </p:tgtEl>
                                      </p:cBhvr>
                                    </p:animEffect>
                                  </p:childTnLst>
                                </p:cTn>
                              </p:par>
                              <p:par>
                                <p:cTn id="22" presetID="4" presetClass="entr" presetSubtype="16" fill="hold" nodeType="withEffect">
                                  <p:stCondLst>
                                    <p:cond delay="0"/>
                                  </p:stCondLst>
                                  <p:childTnLst>
                                    <p:set>
                                      <p:cBhvr>
                                        <p:cTn id="23" dur="1" fill="hold">
                                          <p:stCondLst>
                                            <p:cond delay="0"/>
                                          </p:stCondLst>
                                        </p:cTn>
                                        <p:tgtEl>
                                          <p:spTgt spid="35844"/>
                                        </p:tgtEl>
                                        <p:attrNameLst>
                                          <p:attrName>style.visibility</p:attrName>
                                        </p:attrNameLst>
                                      </p:cBhvr>
                                      <p:to>
                                        <p:strVal val="visible"/>
                                      </p:to>
                                    </p:set>
                                    <p:animEffect transition="in" filter="box(in)">
                                      <p:cBhvr>
                                        <p:cTn id="24" dur="500"/>
                                        <p:tgtEl>
                                          <p:spTgt spid="35844"/>
                                        </p:tgtEl>
                                      </p:cBhvr>
                                    </p:animEffect>
                                  </p:childTnLst>
                                </p:cTn>
                              </p:par>
                              <p:par>
                                <p:cTn id="25" presetID="4" presetClass="entr" presetSubtype="16" fill="hold" nodeType="withEffect">
                                  <p:stCondLst>
                                    <p:cond delay="0"/>
                                  </p:stCondLst>
                                  <p:childTnLst>
                                    <p:set>
                                      <p:cBhvr>
                                        <p:cTn id="26" dur="1" fill="hold">
                                          <p:stCondLst>
                                            <p:cond delay="0"/>
                                          </p:stCondLst>
                                        </p:cTn>
                                        <p:tgtEl>
                                          <p:spTgt spid="35843"/>
                                        </p:tgtEl>
                                        <p:attrNameLst>
                                          <p:attrName>style.visibility</p:attrName>
                                        </p:attrNameLst>
                                      </p:cBhvr>
                                      <p:to>
                                        <p:strVal val="visible"/>
                                      </p:to>
                                    </p:set>
                                    <p:animEffect transition="in" filter="box(in)">
                                      <p:cBhvr>
                                        <p:cTn id="27" dur="500"/>
                                        <p:tgtEl>
                                          <p:spTgt spid="35843"/>
                                        </p:tgtEl>
                                      </p:cBhvr>
                                    </p:animEffect>
                                  </p:childTnLst>
                                </p:cTn>
                              </p:par>
                              <p:par>
                                <p:cTn id="28" presetID="4" presetClass="entr" presetSubtype="16" fill="hold" nodeType="withEffect">
                                  <p:stCondLst>
                                    <p:cond delay="0"/>
                                  </p:stCondLst>
                                  <p:childTnLst>
                                    <p:set>
                                      <p:cBhvr>
                                        <p:cTn id="29" dur="1" fill="hold">
                                          <p:stCondLst>
                                            <p:cond delay="0"/>
                                          </p:stCondLst>
                                        </p:cTn>
                                        <p:tgtEl>
                                          <p:spTgt spid="35842"/>
                                        </p:tgtEl>
                                        <p:attrNameLst>
                                          <p:attrName>style.visibility</p:attrName>
                                        </p:attrNameLst>
                                      </p:cBhvr>
                                      <p:to>
                                        <p:strVal val="visible"/>
                                      </p:to>
                                    </p:set>
                                    <p:animEffect transition="in" filter="box(in)">
                                      <p:cBhvr>
                                        <p:cTn id="30" dur="500"/>
                                        <p:tgtEl>
                                          <p:spTgt spid="35842"/>
                                        </p:tgtEl>
                                      </p:cBhvr>
                                    </p:animEffect>
                                  </p:childTnLst>
                                </p:cTn>
                              </p:par>
                              <p:par>
                                <p:cTn id="31" presetID="4" presetClass="entr" presetSubtype="16" fill="hold" nodeType="withEffect">
                                  <p:stCondLst>
                                    <p:cond delay="0"/>
                                  </p:stCondLst>
                                  <p:childTnLst>
                                    <p:set>
                                      <p:cBhvr>
                                        <p:cTn id="32" dur="1" fill="hold">
                                          <p:stCondLst>
                                            <p:cond delay="0"/>
                                          </p:stCondLst>
                                        </p:cTn>
                                        <p:tgtEl>
                                          <p:spTgt spid="35841"/>
                                        </p:tgtEl>
                                        <p:attrNameLst>
                                          <p:attrName>style.visibility</p:attrName>
                                        </p:attrNameLst>
                                      </p:cBhvr>
                                      <p:to>
                                        <p:strVal val="visible"/>
                                      </p:to>
                                    </p:set>
                                    <p:animEffect transition="in" filter="box(in)">
                                      <p:cBhvr>
                                        <p:cTn id="33" dur="500"/>
                                        <p:tgtEl>
                                          <p:spTgt spid="35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357166"/>
          </a:xfrm>
        </p:spPr>
        <p:txBody>
          <a:bodyPr>
            <a:normAutofit fontScale="90000"/>
          </a:bodyPr>
          <a:lstStyle/>
          <a:p>
            <a:pPr algn="ctr"/>
            <a:r>
              <a:rPr lang="ru-RU" dirty="0">
                <a:solidFill>
                  <a:srgbClr val="FFFF00"/>
                </a:solidFill>
              </a:rPr>
              <a:t> </a:t>
            </a:r>
          </a:p>
        </p:txBody>
      </p:sp>
      <p:sp>
        <p:nvSpPr>
          <p:cNvPr id="3" name="Подзаголовок 2"/>
          <p:cNvSpPr>
            <a:spLocks noGrp="1"/>
          </p:cNvSpPr>
          <p:nvPr>
            <p:ph type="subTitle" idx="1"/>
          </p:nvPr>
        </p:nvSpPr>
        <p:spPr>
          <a:xfrm>
            <a:off x="285720" y="357166"/>
            <a:ext cx="8610600" cy="6500834"/>
          </a:xfrm>
        </p:spPr>
        <p:txBody>
          <a:bodyPr>
            <a:normAutofit/>
          </a:bodyPr>
          <a:lstStyle/>
          <a:p>
            <a:pPr algn="just"/>
            <a:r>
              <a:rPr lang="kk-KZ" sz="2800" dirty="0">
                <a:solidFill>
                  <a:schemeClr val="accent1"/>
                </a:solidFill>
              </a:rPr>
              <a:t>Таңдаманың әрбір элементінде екі индекс бар: бірінші индекс - таңдамадағы элементтің нөмірі , екінші  индекс- таңдама нөмірі.</a:t>
            </a:r>
          </a:p>
          <a:p>
            <a:pPr algn="just"/>
            <a:r>
              <a:rPr lang="kk-KZ" sz="2800" dirty="0">
                <a:solidFill>
                  <a:schemeClr val="accent1"/>
                </a:solidFill>
              </a:rPr>
              <a:t> </a:t>
            </a:r>
            <a:r>
              <a:rPr lang="en-US" sz="2800" dirty="0" err="1">
                <a:solidFill>
                  <a:schemeClr val="accent1"/>
                </a:solidFill>
              </a:rPr>
              <a:t>n</a:t>
            </a:r>
            <a:r>
              <a:rPr lang="en-US" sz="2800" baseline="-25000" dirty="0" err="1">
                <a:solidFill>
                  <a:schemeClr val="accent1"/>
                </a:solidFill>
              </a:rPr>
              <a:t>j</a:t>
            </a:r>
            <a:r>
              <a:rPr lang="kk-KZ" sz="2800" dirty="0">
                <a:solidFill>
                  <a:schemeClr val="accent1"/>
                </a:solidFill>
              </a:rPr>
              <a:t>- </a:t>
            </a:r>
            <a:r>
              <a:rPr lang="en-US" sz="2800" dirty="0">
                <a:solidFill>
                  <a:schemeClr val="accent1"/>
                </a:solidFill>
              </a:rPr>
              <a:t>j</a:t>
            </a:r>
            <a:r>
              <a:rPr lang="kk-KZ" sz="2800" dirty="0">
                <a:solidFill>
                  <a:schemeClr val="accent1"/>
                </a:solidFill>
              </a:rPr>
              <a:t> –ші таңдаманың көлемі, </a:t>
            </a:r>
          </a:p>
          <a:p>
            <a:pPr algn="just"/>
            <a:r>
              <a:rPr lang="kk-KZ" sz="2800" dirty="0">
                <a:solidFill>
                  <a:schemeClr val="accent1"/>
                </a:solidFill>
              </a:rPr>
              <a:t>бақылаулардың жалпы саны  </a:t>
            </a:r>
            <a:r>
              <a:rPr lang="en-US" sz="3200" dirty="0">
                <a:solidFill>
                  <a:schemeClr val="accent1"/>
                </a:solidFill>
              </a:rPr>
              <a:t>N</a:t>
            </a:r>
            <a:r>
              <a:rPr lang="ru-RU" sz="3200" dirty="0">
                <a:solidFill>
                  <a:schemeClr val="accent1"/>
                </a:solidFill>
              </a:rPr>
              <a:t>=</a:t>
            </a:r>
            <a:r>
              <a:rPr lang="en-US" sz="3200" dirty="0">
                <a:solidFill>
                  <a:schemeClr val="accent1"/>
                </a:solidFill>
              </a:rPr>
              <a:t>n</a:t>
            </a:r>
            <a:r>
              <a:rPr lang="ru-RU" sz="3200" baseline="-25000" dirty="0">
                <a:solidFill>
                  <a:schemeClr val="accent1"/>
                </a:solidFill>
              </a:rPr>
              <a:t>1</a:t>
            </a:r>
            <a:r>
              <a:rPr lang="ru-RU" sz="3200" dirty="0">
                <a:solidFill>
                  <a:schemeClr val="accent1"/>
                </a:solidFill>
              </a:rPr>
              <a:t>+</a:t>
            </a:r>
            <a:r>
              <a:rPr lang="en-US" sz="3200" dirty="0">
                <a:solidFill>
                  <a:schemeClr val="accent1"/>
                </a:solidFill>
              </a:rPr>
              <a:t>n</a:t>
            </a:r>
            <a:r>
              <a:rPr lang="ru-RU" sz="3200" baseline="-25000" dirty="0">
                <a:solidFill>
                  <a:schemeClr val="accent1"/>
                </a:solidFill>
              </a:rPr>
              <a:t>2</a:t>
            </a:r>
            <a:r>
              <a:rPr lang="ru-RU" sz="3200" dirty="0">
                <a:solidFill>
                  <a:schemeClr val="accent1"/>
                </a:solidFill>
              </a:rPr>
              <a:t>+…+</a:t>
            </a:r>
            <a:r>
              <a:rPr lang="en-US" sz="3200" dirty="0" err="1">
                <a:solidFill>
                  <a:schemeClr val="accent1"/>
                </a:solidFill>
              </a:rPr>
              <a:t>n</a:t>
            </a:r>
            <a:r>
              <a:rPr lang="en-US" sz="3200" baseline="-25000" dirty="0" err="1">
                <a:solidFill>
                  <a:schemeClr val="accent1"/>
                </a:solidFill>
              </a:rPr>
              <a:t>k</a:t>
            </a:r>
            <a:endParaRPr lang="ru-RU" sz="3200" dirty="0">
              <a:solidFill>
                <a:schemeClr val="accent1"/>
              </a:solidFill>
            </a:endParaRPr>
          </a:p>
          <a:p>
            <a:pPr algn="just"/>
            <a:r>
              <a:rPr lang="kk-KZ" sz="2800" dirty="0">
                <a:solidFill>
                  <a:schemeClr val="accent1"/>
                </a:solidFill>
              </a:rPr>
              <a:t>   Х шамасының барлық мәндері (мұндағы </a:t>
            </a:r>
            <a:r>
              <a:rPr lang="en-US" sz="2800" dirty="0" err="1">
                <a:solidFill>
                  <a:schemeClr val="accent1"/>
                </a:solidFill>
              </a:rPr>
              <a:t>i</a:t>
            </a:r>
            <a:r>
              <a:rPr lang="ru-RU" sz="2800" dirty="0">
                <a:solidFill>
                  <a:schemeClr val="accent1"/>
                </a:solidFill>
              </a:rPr>
              <a:t>=1,2,</a:t>
            </a:r>
            <a:r>
              <a:rPr lang="kk-KZ" sz="2800" dirty="0">
                <a:solidFill>
                  <a:schemeClr val="accent1"/>
                </a:solidFill>
              </a:rPr>
              <a:t>...</a:t>
            </a:r>
            <a:r>
              <a:rPr lang="ru-RU" sz="2800" dirty="0">
                <a:solidFill>
                  <a:schemeClr val="accent1"/>
                </a:solidFill>
              </a:rPr>
              <a:t>,</a:t>
            </a:r>
            <a:r>
              <a:rPr lang="en-US" sz="2800" dirty="0">
                <a:solidFill>
                  <a:schemeClr val="accent1"/>
                </a:solidFill>
              </a:rPr>
              <a:t>n</a:t>
            </a:r>
            <a:r>
              <a:rPr lang="kk-KZ" sz="2800" dirty="0">
                <a:solidFill>
                  <a:schemeClr val="accent1"/>
                </a:solidFill>
              </a:rPr>
              <a:t>, </a:t>
            </a:r>
            <a:r>
              <a:rPr lang="en-US" sz="2800" dirty="0">
                <a:solidFill>
                  <a:schemeClr val="accent1"/>
                </a:solidFill>
              </a:rPr>
              <a:t>j</a:t>
            </a:r>
            <a:r>
              <a:rPr lang="ru-RU" sz="2800" dirty="0">
                <a:solidFill>
                  <a:schemeClr val="accent1"/>
                </a:solidFill>
              </a:rPr>
              <a:t>=1,2,</a:t>
            </a:r>
            <a:r>
              <a:rPr lang="kk-KZ" sz="2800" dirty="0">
                <a:solidFill>
                  <a:schemeClr val="accent1"/>
                </a:solidFill>
              </a:rPr>
              <a:t>...</a:t>
            </a:r>
            <a:r>
              <a:rPr lang="ru-RU" sz="2800" dirty="0">
                <a:solidFill>
                  <a:schemeClr val="accent1"/>
                </a:solidFill>
              </a:rPr>
              <a:t>,</a:t>
            </a:r>
            <a:r>
              <a:rPr lang="en-US" sz="2800" dirty="0">
                <a:solidFill>
                  <a:schemeClr val="accent1"/>
                </a:solidFill>
              </a:rPr>
              <a:t>k</a:t>
            </a:r>
            <a:r>
              <a:rPr lang="kk-KZ" sz="2800" dirty="0">
                <a:solidFill>
                  <a:schemeClr val="accent1"/>
                </a:solidFill>
              </a:rPr>
              <a:t>) </a:t>
            </a:r>
            <a:r>
              <a:rPr lang="kk-KZ" sz="2800" i="1" dirty="0">
                <a:solidFill>
                  <a:schemeClr val="accent1"/>
                </a:solidFill>
              </a:rPr>
              <a:t>топ</a:t>
            </a:r>
            <a:r>
              <a:rPr lang="kk-KZ" sz="2800" dirty="0">
                <a:solidFill>
                  <a:schemeClr val="accent1"/>
                </a:solidFill>
              </a:rPr>
              <a:t> құрайды.</a:t>
            </a:r>
          </a:p>
          <a:p>
            <a:pPr algn="just"/>
            <a:r>
              <a:rPr lang="kk-KZ" sz="2800" dirty="0">
                <a:solidFill>
                  <a:schemeClr val="accent1"/>
                </a:solidFill>
              </a:rPr>
              <a:t>Фактордың әр деңгейі бойынша элементтердің таңдама топтық орта мәндері:</a:t>
            </a:r>
            <a:endParaRPr lang="ru-RU" sz="2800" dirty="0">
              <a:solidFill>
                <a:schemeClr val="accent1"/>
              </a:solidFill>
            </a:endParaRPr>
          </a:p>
          <a:p>
            <a:pPr algn="just"/>
            <a:endParaRPr lang="ru-RU" sz="3200" dirty="0">
              <a:solidFill>
                <a:schemeClr val="accent1"/>
              </a:solidFill>
            </a:endParaRPr>
          </a:p>
          <a:p>
            <a:pPr algn="l"/>
            <a:endParaRPr lang="ru-RU" dirty="0"/>
          </a:p>
        </p:txBody>
      </p:sp>
      <p:sp>
        <p:nvSpPr>
          <p:cNvPr id="378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7889" name="Object 1"/>
          <p:cNvGraphicFramePr>
            <a:graphicFrameLocks noChangeAspect="1"/>
          </p:cNvGraphicFramePr>
          <p:nvPr/>
        </p:nvGraphicFramePr>
        <p:xfrm>
          <a:off x="2019300" y="5286375"/>
          <a:ext cx="5105400" cy="1274763"/>
        </p:xfrm>
        <a:graphic>
          <a:graphicData uri="http://schemas.openxmlformats.org/presentationml/2006/ole">
            <mc:AlternateContent xmlns:mc="http://schemas.openxmlformats.org/markup-compatibility/2006">
              <mc:Choice xmlns:v="urn:schemas-microsoft-com:vml" Requires="v">
                <p:oleObj spid="_x0000_s37891" name="Формула" r:id="rId3" imgW="1790640" imgH="444240" progId="Equation.3">
                  <p:embed/>
                </p:oleObj>
              </mc:Choice>
              <mc:Fallback>
                <p:oleObj name="Формула" r:id="rId3" imgW="1790640" imgH="44424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5286375"/>
                        <a:ext cx="5105400" cy="1274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ox(i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ox(i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500"/>
                                        <p:tgtEl>
                                          <p:spTgt spid="3">
                                            <p:txEl>
                                              <p:pRg st="4" end="4"/>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37889"/>
                                        </p:tgtEl>
                                        <p:attrNameLst>
                                          <p:attrName>style.visibility</p:attrName>
                                        </p:attrNameLst>
                                      </p:cBhvr>
                                      <p:to>
                                        <p:strVal val="visible"/>
                                      </p:to>
                                    </p:set>
                                    <p:animEffect transition="in" filter="box(in)">
                                      <p:cBhvr>
                                        <p:cTn id="20" dur="500"/>
                                        <p:tgtEl>
                                          <p:spTgt spid="37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643050"/>
          </a:xfrm>
        </p:spPr>
        <p:txBody>
          <a:bodyPr>
            <a:normAutofit fontScale="90000"/>
          </a:bodyPr>
          <a:lstStyle/>
          <a:p>
            <a:pPr algn="ctr"/>
            <a:r>
              <a:rPr lang="ru-RU" i="1" dirty="0" err="1">
                <a:solidFill>
                  <a:schemeClr val="accent1"/>
                </a:solidFill>
              </a:rPr>
              <a:t>Дисперсиялық талдаудың негізгі</a:t>
            </a:r>
            <a:r>
              <a:rPr lang="ru-RU" i="1" dirty="0">
                <a:solidFill>
                  <a:schemeClr val="accent1"/>
                </a:solidFill>
              </a:rPr>
              <a:t>  </a:t>
            </a:r>
            <a:r>
              <a:rPr lang="ru-RU" i="1" dirty="0" err="1">
                <a:solidFill>
                  <a:schemeClr val="accent1"/>
                </a:solidFill>
              </a:rPr>
              <a:t>идеясы</a:t>
            </a:r>
            <a:r>
              <a:rPr lang="ru-RU" i="1" dirty="0">
                <a:solidFill>
                  <a:schemeClr val="accent1"/>
                </a:solidFill>
              </a:rPr>
              <a:t>:</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algn="just"/>
            <a:r>
              <a:rPr lang="ru-RU" sz="4000" dirty="0" err="1">
                <a:solidFill>
                  <a:schemeClr val="accent1"/>
                </a:solidFill>
              </a:rPr>
              <a:t>Таңдама дисперсияны</a:t>
            </a:r>
            <a:r>
              <a:rPr lang="ru-RU" sz="4000" dirty="0">
                <a:solidFill>
                  <a:schemeClr val="accent1"/>
                </a:solidFill>
              </a:rPr>
              <a:t> </a:t>
            </a:r>
            <a:r>
              <a:rPr lang="ru-RU" sz="4000" dirty="0" err="1">
                <a:solidFill>
                  <a:schemeClr val="accent1"/>
                </a:solidFill>
              </a:rPr>
              <a:t>екі</a:t>
            </a:r>
            <a:r>
              <a:rPr lang="ru-RU" sz="4000" dirty="0">
                <a:solidFill>
                  <a:schemeClr val="accent1"/>
                </a:solidFill>
              </a:rPr>
              <a:t> </a:t>
            </a:r>
            <a:r>
              <a:rPr lang="ru-RU" sz="4000" dirty="0" err="1">
                <a:solidFill>
                  <a:schemeClr val="accent1"/>
                </a:solidFill>
              </a:rPr>
              <a:t>компенентке</a:t>
            </a:r>
            <a:r>
              <a:rPr lang="ru-RU" sz="4000" dirty="0">
                <a:solidFill>
                  <a:schemeClr val="accent1"/>
                </a:solidFill>
              </a:rPr>
              <a:t> </a:t>
            </a:r>
            <a:r>
              <a:rPr lang="ru-RU" sz="4000" dirty="0" err="1">
                <a:solidFill>
                  <a:schemeClr val="accent1"/>
                </a:solidFill>
              </a:rPr>
              <a:t>бөлу:</a:t>
            </a:r>
            <a:endParaRPr lang="ru-RU" sz="4000" dirty="0">
              <a:solidFill>
                <a:schemeClr val="accent1"/>
              </a:solidFill>
            </a:endParaRPr>
          </a:p>
          <a:p>
            <a:pPr algn="just">
              <a:buClr>
                <a:srgbClr val="FFFF00"/>
              </a:buClr>
              <a:buFont typeface="Wingdings" pitchFamily="2" charset="2"/>
              <a:buChar char="ü"/>
            </a:pPr>
            <a:r>
              <a:rPr lang="ru-RU" sz="4000" dirty="0" err="1">
                <a:solidFill>
                  <a:schemeClr val="accent1"/>
                </a:solidFill>
              </a:rPr>
              <a:t>Факторлық </a:t>
            </a:r>
            <a:r>
              <a:rPr lang="ru-RU" sz="4000" dirty="0">
                <a:solidFill>
                  <a:schemeClr val="accent1"/>
                </a:solidFill>
              </a:rPr>
              <a:t>дисперсия,</a:t>
            </a:r>
          </a:p>
          <a:p>
            <a:pPr algn="just">
              <a:buClr>
                <a:srgbClr val="FFFF00"/>
              </a:buClr>
              <a:buFont typeface="Wingdings" pitchFamily="2" charset="2"/>
              <a:buChar char="ü"/>
            </a:pPr>
            <a:r>
              <a:rPr lang="ru-RU" sz="4000" dirty="0" err="1">
                <a:solidFill>
                  <a:schemeClr val="accent1"/>
                </a:solidFill>
              </a:rPr>
              <a:t>Қалдық  </a:t>
            </a:r>
            <a:r>
              <a:rPr lang="ru-RU" sz="4000" dirty="0">
                <a:solidFill>
                  <a:schemeClr val="accent1"/>
                </a:solidFill>
              </a:rPr>
              <a:t>дисперсия.</a:t>
            </a:r>
          </a:p>
          <a:p>
            <a:pPr algn="just"/>
            <a:endParaRPr lang="ru-RU" sz="4000" dirty="0">
              <a:solidFill>
                <a:schemeClr val="accent1"/>
              </a:solidFill>
            </a:endParaRPr>
          </a:p>
          <a:p>
            <a:pPr algn="l"/>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142984"/>
          </a:xfrm>
        </p:spPr>
        <p:txBody>
          <a:bodyPr>
            <a:normAutofit fontScale="90000"/>
          </a:bodyPr>
          <a:lstStyle/>
          <a:p>
            <a:pPr algn="ctr"/>
            <a:r>
              <a:rPr lang="ru-RU" i="1" dirty="0" err="1">
                <a:solidFill>
                  <a:schemeClr val="accent1"/>
                </a:solidFill>
                <a:latin typeface="Times New Roman" pitchFamily="18" charset="0"/>
                <a:cs typeface="Times New Roman" pitchFamily="18" charset="0"/>
              </a:rPr>
              <a:t>Квадраттар</a:t>
            </a:r>
            <a:r>
              <a:rPr lang="ru-RU" i="1" dirty="0">
                <a:solidFill>
                  <a:schemeClr val="accent1"/>
                </a:solidFill>
                <a:latin typeface="Times New Roman" pitchFamily="18" charset="0"/>
                <a:cs typeface="Times New Roman" pitchFamily="18" charset="0"/>
              </a:rPr>
              <a:t> </a:t>
            </a:r>
            <a:r>
              <a:rPr lang="ru-RU" i="1" dirty="0" err="1">
                <a:solidFill>
                  <a:schemeClr val="accent1"/>
                </a:solidFill>
                <a:latin typeface="Times New Roman" pitchFamily="18" charset="0"/>
                <a:cs typeface="Times New Roman" pitchFamily="18" charset="0"/>
              </a:rPr>
              <a:t>қосындысы:</a:t>
            </a:r>
            <a:endParaRPr lang="ru-RU" dirty="0">
              <a:solidFill>
                <a:schemeClr val="accent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algn="just"/>
            <a:r>
              <a:rPr lang="kk-KZ" sz="3600" dirty="0"/>
              <a:t>Ауытқулардың </a:t>
            </a:r>
            <a:r>
              <a:rPr lang="kk-KZ" sz="3600" dirty="0">
                <a:solidFill>
                  <a:schemeClr val="accent1"/>
                </a:solidFill>
              </a:rPr>
              <a:t>квадраттарының </a:t>
            </a:r>
            <a:r>
              <a:rPr lang="kk-KZ" sz="3600" i="1" dirty="0">
                <a:solidFill>
                  <a:schemeClr val="accent1"/>
                </a:solidFill>
              </a:rPr>
              <a:t>жалпы қосындысы</a:t>
            </a:r>
            <a:r>
              <a:rPr lang="ru-RU" sz="3600" i="1" dirty="0">
                <a:solidFill>
                  <a:schemeClr val="accent1"/>
                </a:solidFill>
              </a:rPr>
              <a:t>:</a:t>
            </a:r>
            <a:r>
              <a:rPr lang="kk-KZ" sz="3600" i="1" dirty="0">
                <a:solidFill>
                  <a:schemeClr val="accent1"/>
                </a:solidFill>
              </a:rPr>
              <a:t> </a:t>
            </a:r>
            <a:r>
              <a:rPr lang="kk-KZ" sz="3600" dirty="0">
                <a:solidFill>
                  <a:schemeClr val="accent1"/>
                </a:solidFill>
              </a:rPr>
              <a:t> </a:t>
            </a:r>
            <a:endParaRPr lang="ru-RU" sz="3600" dirty="0">
              <a:solidFill>
                <a:schemeClr val="accent1"/>
              </a:solidFill>
            </a:endParaRPr>
          </a:p>
          <a:p>
            <a:pPr algn="just"/>
            <a:r>
              <a:rPr lang="en-US" sz="2800" dirty="0">
                <a:solidFill>
                  <a:schemeClr val="accent1"/>
                </a:solidFill>
              </a:rPr>
              <a:t> </a:t>
            </a:r>
            <a:r>
              <a:rPr lang="kk-KZ" sz="2800" dirty="0">
                <a:solidFill>
                  <a:schemeClr val="accent1"/>
                </a:solidFill>
              </a:rPr>
              <a:t>  </a:t>
            </a:r>
            <a:endParaRPr lang="ru-RU" sz="2800" dirty="0">
              <a:solidFill>
                <a:schemeClr val="accent1"/>
              </a:solidFill>
            </a:endParaRPr>
          </a:p>
          <a:p>
            <a:pPr algn="just"/>
            <a:endParaRPr lang="ru-RU" sz="2800" i="1" dirty="0">
              <a:solidFill>
                <a:schemeClr val="accent1"/>
              </a:solidFill>
            </a:endParaRPr>
          </a:p>
          <a:p>
            <a:pPr algn="just"/>
            <a:endParaRPr lang="ru-RU" sz="2800" i="1" dirty="0">
              <a:solidFill>
                <a:schemeClr val="accent1"/>
              </a:solidFill>
            </a:endParaRPr>
          </a:p>
          <a:p>
            <a:pPr algn="l"/>
            <a:r>
              <a:rPr lang="kk-KZ" sz="3600" dirty="0">
                <a:solidFill>
                  <a:schemeClr val="accent1"/>
                </a:solidFill>
              </a:rPr>
              <a:t>Ауытқулардың квадраттарының </a:t>
            </a:r>
            <a:r>
              <a:rPr lang="kk-KZ" sz="3600" i="1" dirty="0">
                <a:solidFill>
                  <a:schemeClr val="accent1"/>
                </a:solidFill>
              </a:rPr>
              <a:t>факторлық қосындысы</a:t>
            </a:r>
            <a:r>
              <a:rPr lang="ru-RU" sz="2800" i="1" dirty="0">
                <a:solidFill>
                  <a:schemeClr val="accent1"/>
                </a:solidFill>
              </a:rPr>
              <a:t>:</a:t>
            </a:r>
            <a:endParaRPr lang="ru-RU" sz="2800" dirty="0">
              <a:solidFill>
                <a:schemeClr val="accent1"/>
              </a:solidFill>
            </a:endParaRPr>
          </a:p>
          <a:p>
            <a:pPr algn="just"/>
            <a:r>
              <a:rPr lang="ru-RU" sz="2800" dirty="0">
                <a:solidFill>
                  <a:schemeClr val="accent1"/>
                </a:solidFill>
              </a:rPr>
              <a:t>  </a:t>
            </a:r>
            <a:r>
              <a:rPr lang="kk-KZ" sz="2800" dirty="0">
                <a:solidFill>
                  <a:schemeClr val="accent1"/>
                </a:solidFill>
              </a:rPr>
              <a:t>             </a:t>
            </a:r>
            <a:endParaRPr lang="ru-RU" sz="2800" dirty="0">
              <a:solidFill>
                <a:schemeClr val="accent1"/>
              </a:solidFill>
            </a:endParaRPr>
          </a:p>
          <a:p>
            <a:pPr algn="just"/>
            <a:r>
              <a:rPr lang="ru-RU" sz="2800" dirty="0">
                <a:solidFill>
                  <a:schemeClr val="accent1"/>
                </a:solidFill>
              </a:rPr>
              <a:t> </a:t>
            </a: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057" name="Object 1"/>
          <p:cNvGraphicFramePr>
            <a:graphicFrameLocks noChangeAspect="1"/>
          </p:cNvGraphicFramePr>
          <p:nvPr/>
        </p:nvGraphicFramePr>
        <p:xfrm>
          <a:off x="1500166" y="2928934"/>
          <a:ext cx="3897313" cy="1082675"/>
        </p:xfrm>
        <a:graphic>
          <a:graphicData uri="http://schemas.openxmlformats.org/presentationml/2006/ole">
            <mc:AlternateContent xmlns:mc="http://schemas.openxmlformats.org/markup-compatibility/2006">
              <mc:Choice xmlns:v="urn:schemas-microsoft-com:vml" Requires="v">
                <p:oleObj spid="_x0000_s45064" name="Формула" r:id="rId3" imgW="1434960" imgH="444240" progId="Equation.3">
                  <p:embed/>
                </p:oleObj>
              </mc:Choice>
              <mc:Fallback>
                <p:oleObj name="Формула" r:id="rId3" imgW="1434960" imgH="44424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166" y="2928934"/>
                        <a:ext cx="3897313" cy="1082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5061" name="Object 5"/>
          <p:cNvGraphicFramePr>
            <a:graphicFrameLocks noChangeAspect="1"/>
          </p:cNvGraphicFramePr>
          <p:nvPr/>
        </p:nvGraphicFramePr>
        <p:xfrm>
          <a:off x="2786050" y="5357826"/>
          <a:ext cx="3932237" cy="903287"/>
        </p:xfrm>
        <a:graphic>
          <a:graphicData uri="http://schemas.openxmlformats.org/presentationml/2006/ole">
            <mc:AlternateContent xmlns:mc="http://schemas.openxmlformats.org/markup-compatibility/2006">
              <mc:Choice xmlns:v="urn:schemas-microsoft-com:vml" Requires="v">
                <p:oleObj spid="_x0000_s45065" name="Формула" r:id="rId5" imgW="1434960" imgH="444240" progId="Equation.3">
                  <p:embed/>
                </p:oleObj>
              </mc:Choice>
              <mc:Fallback>
                <p:oleObj name="Формула" r:id="rId5" imgW="1434960" imgH="4442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6050" y="5357826"/>
                        <a:ext cx="3932237" cy="903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blinds(horizontal)">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45061"/>
                                        </p:tgtEl>
                                        <p:attrNameLst>
                                          <p:attrName>style.visibility</p:attrName>
                                        </p:attrNameLst>
                                      </p:cBhvr>
                                      <p:to>
                                        <p:strVal val="visible"/>
                                      </p:to>
                                    </p:set>
                                    <p:animEffect transition="in" filter="box(in)">
                                      <p:cBhvr>
                                        <p:cTn id="24" dur="500"/>
                                        <p:tgtEl>
                                          <p:spTgt spid="45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142984"/>
          </a:xfrm>
        </p:spPr>
        <p:txBody>
          <a:bodyPr>
            <a:normAutofit fontScale="90000"/>
          </a:bodyPr>
          <a:lstStyle/>
          <a:p>
            <a:pPr algn="ctr"/>
            <a:r>
              <a:rPr lang="ru-RU" i="1" dirty="0" err="1">
                <a:solidFill>
                  <a:schemeClr val="accent1"/>
                </a:solidFill>
              </a:rPr>
              <a:t>Квадраттар</a:t>
            </a:r>
            <a:r>
              <a:rPr lang="ru-RU" i="1" dirty="0">
                <a:solidFill>
                  <a:schemeClr val="accent1"/>
                </a:solidFill>
              </a:rPr>
              <a:t> </a:t>
            </a:r>
            <a:r>
              <a:rPr lang="ru-RU" i="1" dirty="0" err="1">
                <a:solidFill>
                  <a:schemeClr val="accent1"/>
                </a:solidFill>
              </a:rPr>
              <a:t>қосындысы:</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algn="just"/>
            <a:r>
              <a:rPr lang="kk-KZ" sz="2800" dirty="0"/>
              <a:t>Ауытқулардың квадраттарының </a:t>
            </a:r>
            <a:r>
              <a:rPr lang="kk-KZ" sz="2800" i="1" dirty="0">
                <a:solidFill>
                  <a:schemeClr val="accent1"/>
                </a:solidFill>
              </a:rPr>
              <a:t>қалдық қосындысы</a:t>
            </a:r>
            <a:r>
              <a:rPr lang="ru-RU" sz="2800" i="1" dirty="0">
                <a:solidFill>
                  <a:schemeClr val="accent1"/>
                </a:solidFill>
              </a:rPr>
              <a:t>:</a:t>
            </a:r>
            <a:r>
              <a:rPr lang="kk-KZ" sz="2800" i="1" dirty="0">
                <a:solidFill>
                  <a:schemeClr val="accent1"/>
                </a:solidFill>
              </a:rPr>
              <a:t> </a:t>
            </a:r>
            <a:r>
              <a:rPr lang="kk-KZ" sz="2800" dirty="0">
                <a:solidFill>
                  <a:schemeClr val="accent1"/>
                </a:solidFill>
              </a:rPr>
              <a:t> </a:t>
            </a:r>
            <a:endParaRPr lang="ru-RU" sz="2800" dirty="0">
              <a:solidFill>
                <a:schemeClr val="accent1"/>
              </a:solidFill>
            </a:endParaRPr>
          </a:p>
          <a:p>
            <a:pPr algn="just"/>
            <a:endParaRPr lang="ru-RU" sz="2800" dirty="0"/>
          </a:p>
          <a:p>
            <a:pPr algn="just"/>
            <a:endParaRPr lang="kk-KZ" sz="2800" dirty="0"/>
          </a:p>
          <a:p>
            <a:pPr algn="just"/>
            <a:endParaRPr lang="kk-KZ" sz="2800" dirty="0"/>
          </a:p>
          <a:p>
            <a:pPr algn="just"/>
            <a:r>
              <a:rPr lang="kk-KZ" sz="2800" dirty="0"/>
              <a:t>       қосындысы мәндердің шашырау дәрежесін сипаттайды.</a:t>
            </a:r>
          </a:p>
          <a:p>
            <a:pPr algn="just"/>
            <a:endParaRPr lang="ru-RU" sz="2800" dirty="0">
              <a:solidFill>
                <a:srgbClr val="FFFF00"/>
              </a:solidFill>
            </a:endParaRPr>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08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086" name="Object 6"/>
          <p:cNvGraphicFramePr>
            <a:graphicFrameLocks noChangeAspect="1"/>
          </p:cNvGraphicFramePr>
          <p:nvPr/>
        </p:nvGraphicFramePr>
        <p:xfrm>
          <a:off x="460375" y="2571750"/>
          <a:ext cx="8223250" cy="981075"/>
        </p:xfrm>
        <a:graphic>
          <a:graphicData uri="http://schemas.openxmlformats.org/presentationml/2006/ole">
            <mc:AlternateContent xmlns:mc="http://schemas.openxmlformats.org/markup-compatibility/2006">
              <mc:Choice xmlns:v="urn:schemas-microsoft-com:vml" Requires="v">
                <p:oleObj spid="_x0000_s46097" name="Формула" r:id="rId3" imgW="3593880" imgH="431640" progId="Equation.3">
                  <p:embed/>
                </p:oleObj>
              </mc:Choice>
              <mc:Fallback>
                <p:oleObj name="Формула" r:id="rId3" imgW="3593880" imgH="431640" progId="Equation.3">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75" y="2571750"/>
                        <a:ext cx="8223250" cy="98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8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088" name="Object 8"/>
          <p:cNvGraphicFramePr>
            <a:graphicFrameLocks noChangeAspect="1"/>
          </p:cNvGraphicFramePr>
          <p:nvPr/>
        </p:nvGraphicFramePr>
        <p:xfrm>
          <a:off x="-142908" y="3357562"/>
          <a:ext cx="965200" cy="820737"/>
        </p:xfrm>
        <a:graphic>
          <a:graphicData uri="http://schemas.openxmlformats.org/presentationml/2006/ole">
            <mc:AlternateContent xmlns:mc="http://schemas.openxmlformats.org/markup-compatibility/2006">
              <mc:Choice xmlns:v="urn:schemas-microsoft-com:vml" Requires="v">
                <p:oleObj spid="_x0000_s46098" name="Формула" r:id="rId5" imgW="355320" imgH="228600" progId="Equation.3">
                  <p:embed/>
                </p:oleObj>
              </mc:Choice>
              <mc:Fallback>
                <p:oleObj name="Формула" r:id="rId5" imgW="355320" imgH="22860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908" y="3357562"/>
                        <a:ext cx="965200" cy="820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6093" name="Object 13"/>
          <p:cNvGraphicFramePr>
            <a:graphicFrameLocks noChangeAspect="1"/>
          </p:cNvGraphicFramePr>
          <p:nvPr/>
        </p:nvGraphicFramePr>
        <p:xfrm>
          <a:off x="2285984" y="4714884"/>
          <a:ext cx="4476750" cy="1047750"/>
        </p:xfrm>
        <a:graphic>
          <a:graphicData uri="http://schemas.openxmlformats.org/presentationml/2006/ole">
            <mc:AlternateContent xmlns:mc="http://schemas.openxmlformats.org/markup-compatibility/2006">
              <mc:Choice xmlns:v="urn:schemas-microsoft-com:vml" Requires="v">
                <p:oleObj spid="_x0000_s46099" name="Формула" r:id="rId7" imgW="1371600" imgH="241200" progId="Equation.3">
                  <p:embed/>
                </p:oleObj>
              </mc:Choice>
              <mc:Fallback>
                <p:oleObj name="Формула" r:id="rId7" imgW="1371600" imgH="241200" progId="Equation.3">
                  <p:embed/>
                  <p:pic>
                    <p:nvPicPr>
                      <p:cNvPr id="0"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5984" y="4714884"/>
                        <a:ext cx="4476750" cy="1047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46088"/>
                                        </p:tgtEl>
                                        <p:attrNameLst>
                                          <p:attrName>style.visibility</p:attrName>
                                        </p:attrNameLst>
                                      </p:cBhvr>
                                      <p:to>
                                        <p:strVal val="visible"/>
                                      </p:to>
                                    </p:set>
                                    <p:animEffect transition="in" filter="box(in)">
                                      <p:cBhvr>
                                        <p:cTn id="15" dur="500"/>
                                        <p:tgtEl>
                                          <p:spTgt spid="46088"/>
                                        </p:tgtEl>
                                      </p:cBhvr>
                                    </p:animEffect>
                                  </p:childTnLst>
                                </p:cTn>
                              </p:par>
                              <p:par>
                                <p:cTn id="16" presetID="4" presetClass="entr" presetSubtype="16" fill="hold" nodeType="withEffect">
                                  <p:stCondLst>
                                    <p:cond delay="0"/>
                                  </p:stCondLst>
                                  <p:childTnLst>
                                    <p:set>
                                      <p:cBhvr>
                                        <p:cTn id="17" dur="1" fill="hold">
                                          <p:stCondLst>
                                            <p:cond delay="0"/>
                                          </p:stCondLst>
                                        </p:cTn>
                                        <p:tgtEl>
                                          <p:spTgt spid="46093"/>
                                        </p:tgtEl>
                                        <p:attrNameLst>
                                          <p:attrName>style.visibility</p:attrName>
                                        </p:attrNameLst>
                                      </p:cBhvr>
                                      <p:to>
                                        <p:strVal val="visible"/>
                                      </p:to>
                                    </p:set>
                                    <p:animEffect transition="in" filter="box(in)">
                                      <p:cBhvr>
                                        <p:cTn id="18" dur="500"/>
                                        <p:tgtEl>
                                          <p:spTgt spid="46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571612"/>
          </a:xfrm>
        </p:spPr>
        <p:txBody>
          <a:bodyPr>
            <a:normAutofit fontScale="90000"/>
          </a:bodyPr>
          <a:lstStyle/>
          <a:p>
            <a:pPr algn="ctr"/>
            <a:r>
              <a:rPr lang="ru-RU" i="1" dirty="0" err="1">
                <a:solidFill>
                  <a:schemeClr val="accent1"/>
                </a:solidFill>
              </a:rPr>
              <a:t>Ауытқудың </a:t>
            </a:r>
            <a:r>
              <a:rPr lang="ru-RU" i="1" dirty="0">
                <a:solidFill>
                  <a:schemeClr val="accent1"/>
                </a:solidFill>
              </a:rPr>
              <a:t>орта </a:t>
            </a:r>
            <a:r>
              <a:rPr lang="ru-RU" i="1" dirty="0" err="1">
                <a:solidFill>
                  <a:schemeClr val="accent1"/>
                </a:solidFill>
              </a:rPr>
              <a:t>квадраттары</a:t>
            </a:r>
            <a:r>
              <a:rPr lang="ru-RU" i="1" dirty="0">
                <a:solidFill>
                  <a:schemeClr val="accent1"/>
                </a:solidFill>
              </a:rPr>
              <a:t>:</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fontScale="92500"/>
          </a:bodyPr>
          <a:lstStyle/>
          <a:p>
            <a:pPr algn="just"/>
            <a:r>
              <a:rPr lang="kk-KZ" sz="2800" i="1" dirty="0">
                <a:solidFill>
                  <a:srgbClr val="FFFF00"/>
                </a:solidFill>
              </a:rPr>
              <a:t>                                                                                                                                              </a:t>
            </a:r>
          </a:p>
          <a:p>
            <a:pPr algn="just"/>
            <a:r>
              <a:rPr lang="kk-KZ" sz="3800" i="1" dirty="0">
                <a:solidFill>
                  <a:srgbClr val="FFFF00"/>
                </a:solidFill>
              </a:rPr>
              <a:t>                                           </a:t>
            </a:r>
            <a:r>
              <a:rPr lang="kk-KZ" sz="3800" i="1" dirty="0">
                <a:solidFill>
                  <a:schemeClr val="accent1"/>
                </a:solidFill>
              </a:rPr>
              <a:t>- Жалпы дисперсия</a:t>
            </a:r>
            <a:r>
              <a:rPr lang="kk-KZ" sz="3800" dirty="0">
                <a:solidFill>
                  <a:schemeClr val="accent1"/>
                </a:solidFill>
              </a:rPr>
              <a:t> </a:t>
            </a:r>
            <a:endParaRPr lang="ru-RU" sz="3800" dirty="0">
              <a:solidFill>
                <a:schemeClr val="accent1"/>
              </a:solidFill>
            </a:endParaRPr>
          </a:p>
          <a:p>
            <a:pPr algn="just"/>
            <a:r>
              <a:rPr lang="en-US" sz="2800" dirty="0">
                <a:solidFill>
                  <a:schemeClr val="accent1"/>
                </a:solidFill>
              </a:rPr>
              <a:t> </a:t>
            </a:r>
            <a:r>
              <a:rPr lang="kk-KZ" sz="2800" dirty="0">
                <a:solidFill>
                  <a:schemeClr val="accent1"/>
                </a:solidFill>
              </a:rPr>
              <a:t>  </a:t>
            </a:r>
            <a:endParaRPr lang="ru-RU" sz="2800" dirty="0">
              <a:solidFill>
                <a:schemeClr val="accent1"/>
              </a:solidFill>
            </a:endParaRPr>
          </a:p>
          <a:p>
            <a:pPr algn="just"/>
            <a:endParaRPr lang="ru-RU" sz="2800" i="1" dirty="0">
              <a:solidFill>
                <a:schemeClr val="accent1"/>
              </a:solidFill>
            </a:endParaRPr>
          </a:p>
          <a:p>
            <a:pPr algn="just"/>
            <a:r>
              <a:rPr lang="kk-KZ" sz="3500" i="1" dirty="0">
                <a:solidFill>
                  <a:schemeClr val="accent1"/>
                </a:solidFill>
              </a:rPr>
              <a:t>                                            -Факторлық дисперсия</a:t>
            </a:r>
          </a:p>
          <a:p>
            <a:pPr algn="just"/>
            <a:endParaRPr lang="kk-KZ" sz="2800" i="1" dirty="0">
              <a:solidFill>
                <a:schemeClr val="accent1"/>
              </a:solidFill>
            </a:endParaRPr>
          </a:p>
          <a:p>
            <a:pPr algn="just"/>
            <a:r>
              <a:rPr lang="ru-RU" sz="2800" dirty="0">
                <a:solidFill>
                  <a:schemeClr val="accent1"/>
                </a:solidFill>
              </a:rPr>
              <a:t> </a:t>
            </a:r>
          </a:p>
          <a:p>
            <a:pPr algn="just"/>
            <a:r>
              <a:rPr lang="kk-KZ" sz="2800" dirty="0"/>
              <a:t> </a:t>
            </a:r>
            <a:endParaRPr lang="ru-RU" sz="2800" dirty="0"/>
          </a:p>
          <a:p>
            <a:pPr algn="just"/>
            <a:r>
              <a:rPr lang="ru-RU" sz="2800" dirty="0"/>
              <a:t> </a:t>
            </a: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134" name="Object 6"/>
          <p:cNvGraphicFramePr>
            <a:graphicFrameLocks noChangeAspect="1"/>
          </p:cNvGraphicFramePr>
          <p:nvPr/>
        </p:nvGraphicFramePr>
        <p:xfrm>
          <a:off x="400050" y="1428750"/>
          <a:ext cx="3270250" cy="1433513"/>
        </p:xfrm>
        <a:graphic>
          <a:graphicData uri="http://schemas.openxmlformats.org/presentationml/2006/ole">
            <mc:AlternateContent xmlns:mc="http://schemas.openxmlformats.org/markup-compatibility/2006">
              <mc:Choice xmlns:v="urn:schemas-microsoft-com:vml" Requires="v">
                <p:oleObj spid="_x0000_s48139" name="Формула" r:id="rId3" imgW="952200" imgH="419040" progId="Equation.3">
                  <p:embed/>
                </p:oleObj>
              </mc:Choice>
              <mc:Fallback>
                <p:oleObj name="Формула" r:id="rId3" imgW="952200" imgH="419040" progId="Equation.3">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50" y="1428750"/>
                        <a:ext cx="3270250" cy="1433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8136" name="Object 8"/>
          <p:cNvGraphicFramePr>
            <a:graphicFrameLocks noChangeAspect="1"/>
          </p:cNvGraphicFramePr>
          <p:nvPr/>
        </p:nvGraphicFramePr>
        <p:xfrm>
          <a:off x="500034" y="3214686"/>
          <a:ext cx="3171825" cy="1257300"/>
        </p:xfrm>
        <a:graphic>
          <a:graphicData uri="http://schemas.openxmlformats.org/presentationml/2006/ole">
            <mc:AlternateContent xmlns:mc="http://schemas.openxmlformats.org/markup-compatibility/2006">
              <mc:Choice xmlns:v="urn:schemas-microsoft-com:vml" Requires="v">
                <p:oleObj spid="_x0000_s48140" name="Формула" r:id="rId5" imgW="1054080" imgH="419040" progId="Equation.3">
                  <p:embed/>
                </p:oleObj>
              </mc:Choice>
              <mc:Fallback>
                <p:oleObj name="Формула" r:id="rId5" imgW="1054080" imgH="41904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034" y="3214686"/>
                        <a:ext cx="3171825" cy="1257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48136"/>
                                        </p:tgtEl>
                                        <p:attrNameLst>
                                          <p:attrName>style.visibility</p:attrName>
                                        </p:attrNameLst>
                                      </p:cBhvr>
                                      <p:to>
                                        <p:strVal val="visible"/>
                                      </p:to>
                                    </p:set>
                                    <p:animEffect transition="in" filter="box(in)">
                                      <p:cBhvr>
                                        <p:cTn id="33" dur="500"/>
                                        <p:tgtEl>
                                          <p:spTgt spid="4813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linds(horizontal)">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571612"/>
          </a:xfrm>
        </p:spPr>
        <p:txBody>
          <a:bodyPr>
            <a:normAutofit fontScale="90000"/>
          </a:bodyPr>
          <a:lstStyle/>
          <a:p>
            <a:pPr algn="ctr"/>
            <a:r>
              <a:rPr lang="ru-RU" i="1" dirty="0" err="1">
                <a:solidFill>
                  <a:schemeClr val="accent1"/>
                </a:solidFill>
              </a:rPr>
              <a:t>Ауытқудың </a:t>
            </a:r>
            <a:r>
              <a:rPr lang="ru-RU" i="1" dirty="0">
                <a:solidFill>
                  <a:schemeClr val="accent1"/>
                </a:solidFill>
              </a:rPr>
              <a:t>орта </a:t>
            </a:r>
            <a:r>
              <a:rPr lang="ru-RU" i="1" dirty="0" err="1">
                <a:solidFill>
                  <a:schemeClr val="accent1"/>
                </a:solidFill>
              </a:rPr>
              <a:t>квадраттары</a:t>
            </a:r>
            <a:r>
              <a:rPr lang="ru-RU" i="1" dirty="0">
                <a:solidFill>
                  <a:schemeClr val="accent1"/>
                </a:solidFill>
              </a:rPr>
              <a:t>:</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algn="just"/>
            <a:r>
              <a:rPr lang="kk-KZ" sz="2800" i="1" dirty="0">
                <a:solidFill>
                  <a:srgbClr val="FFFF00"/>
                </a:solidFill>
              </a:rPr>
              <a:t>                                                                                                                                              </a:t>
            </a:r>
          </a:p>
          <a:p>
            <a:pPr algn="just"/>
            <a:r>
              <a:rPr lang="kk-KZ" sz="3800" i="1" dirty="0">
                <a:solidFill>
                  <a:schemeClr val="accent1"/>
                </a:solidFill>
              </a:rPr>
              <a:t>                                 - Қалдық</a:t>
            </a:r>
            <a:r>
              <a:rPr lang="kk-KZ" sz="3200" i="1" dirty="0">
                <a:solidFill>
                  <a:schemeClr val="accent1"/>
                </a:solidFill>
              </a:rPr>
              <a:t> дисперсия</a:t>
            </a:r>
            <a:r>
              <a:rPr lang="kk-KZ" sz="3200" dirty="0">
                <a:solidFill>
                  <a:schemeClr val="accent1"/>
                </a:solidFill>
              </a:rPr>
              <a:t> </a:t>
            </a:r>
            <a:endParaRPr lang="ru-RU" sz="3200" dirty="0">
              <a:solidFill>
                <a:schemeClr val="accent1"/>
              </a:solidFill>
            </a:endParaRPr>
          </a:p>
          <a:p>
            <a:pPr algn="just"/>
            <a:r>
              <a:rPr lang="en-US" sz="2800" dirty="0">
                <a:solidFill>
                  <a:schemeClr val="accent1"/>
                </a:solidFill>
              </a:rPr>
              <a:t> </a:t>
            </a:r>
            <a:r>
              <a:rPr lang="kk-KZ" sz="2800" dirty="0">
                <a:solidFill>
                  <a:schemeClr val="accent1"/>
                </a:solidFill>
              </a:rPr>
              <a:t>  </a:t>
            </a:r>
            <a:endParaRPr lang="ru-RU" sz="2800" dirty="0">
              <a:solidFill>
                <a:schemeClr val="accent1"/>
              </a:solidFill>
            </a:endParaRPr>
          </a:p>
          <a:p>
            <a:pPr algn="just"/>
            <a:r>
              <a:rPr lang="kk-KZ" sz="2800" dirty="0">
                <a:solidFill>
                  <a:schemeClr val="accent1"/>
                </a:solidFill>
              </a:rPr>
              <a:t>Мұндағы </a:t>
            </a:r>
            <a:r>
              <a:rPr lang="en-US" sz="2800" i="1" dirty="0">
                <a:solidFill>
                  <a:schemeClr val="accent1"/>
                </a:solidFill>
              </a:rPr>
              <a:t>k(r</a:t>
            </a:r>
            <a:r>
              <a:rPr lang="ru-RU" sz="2800" i="1" dirty="0">
                <a:solidFill>
                  <a:schemeClr val="accent1"/>
                </a:solidFill>
              </a:rPr>
              <a:t>-</a:t>
            </a:r>
            <a:r>
              <a:rPr lang="en-US" sz="2800" i="1" dirty="0">
                <a:solidFill>
                  <a:schemeClr val="accent1"/>
                </a:solidFill>
              </a:rPr>
              <a:t>1)</a:t>
            </a:r>
            <a:r>
              <a:rPr lang="kk-KZ" sz="2800" i="1" dirty="0">
                <a:solidFill>
                  <a:schemeClr val="accent1"/>
                </a:solidFill>
              </a:rPr>
              <a:t> </a:t>
            </a:r>
            <a:r>
              <a:rPr lang="ru-RU" sz="2800" dirty="0">
                <a:solidFill>
                  <a:schemeClr val="accent1"/>
                </a:solidFill>
              </a:rPr>
              <a:t> </a:t>
            </a:r>
            <a:r>
              <a:rPr lang="kk-KZ" sz="2800" dirty="0">
                <a:solidFill>
                  <a:schemeClr val="accent1"/>
                </a:solidFill>
              </a:rPr>
              <a:t>       үшін еркіндік дәрежесінің саны,</a:t>
            </a:r>
            <a:r>
              <a:rPr lang="ru-RU" sz="2800" dirty="0">
                <a:solidFill>
                  <a:schemeClr val="accent1"/>
                </a:solidFill>
              </a:rPr>
              <a:t>        </a:t>
            </a:r>
            <a:r>
              <a:rPr lang="kk-KZ" sz="2800" dirty="0">
                <a:solidFill>
                  <a:schemeClr val="accent1"/>
                </a:solidFill>
              </a:rPr>
              <a:t>                                 </a:t>
            </a:r>
            <a:r>
              <a:rPr lang="en-US" sz="2800" dirty="0">
                <a:solidFill>
                  <a:schemeClr val="accent1"/>
                </a:solidFill>
              </a:rPr>
              <a:t>k</a:t>
            </a:r>
            <a:r>
              <a:rPr lang="ru-RU" sz="2800" dirty="0">
                <a:solidFill>
                  <a:schemeClr val="accent1"/>
                </a:solidFill>
              </a:rPr>
              <a:t>– </a:t>
            </a:r>
            <a:r>
              <a:rPr lang="ru-RU" sz="2800" dirty="0" err="1">
                <a:solidFill>
                  <a:schemeClr val="accent1"/>
                </a:solidFill>
              </a:rPr>
              <a:t>топтар</a:t>
            </a:r>
            <a:r>
              <a:rPr lang="ru-RU" sz="2800" dirty="0">
                <a:solidFill>
                  <a:schemeClr val="accent1"/>
                </a:solidFill>
              </a:rPr>
              <a:t> саны, </a:t>
            </a:r>
            <a:r>
              <a:rPr lang="en-US" sz="2800" dirty="0">
                <a:solidFill>
                  <a:schemeClr val="accent1"/>
                </a:solidFill>
              </a:rPr>
              <a:t>r</a:t>
            </a:r>
            <a:r>
              <a:rPr lang="ru-RU" sz="2800" dirty="0">
                <a:solidFill>
                  <a:schemeClr val="accent1"/>
                </a:solidFill>
              </a:rPr>
              <a:t> – </a:t>
            </a:r>
            <a:r>
              <a:rPr lang="ru-RU" sz="2800" dirty="0" err="1">
                <a:solidFill>
                  <a:schemeClr val="accent1"/>
                </a:solidFill>
              </a:rPr>
              <a:t>әр топтағы мәндер </a:t>
            </a:r>
            <a:r>
              <a:rPr lang="ru-RU" sz="2800" dirty="0">
                <a:solidFill>
                  <a:schemeClr val="accent1"/>
                </a:solidFill>
              </a:rPr>
              <a:t>саны</a:t>
            </a:r>
            <a:r>
              <a:rPr lang="ru-RU" sz="2800" i="1" dirty="0">
                <a:solidFill>
                  <a:schemeClr val="accent1"/>
                </a:solidFill>
              </a:rPr>
              <a:t>.</a:t>
            </a:r>
          </a:p>
          <a:p>
            <a:pPr algn="just"/>
            <a:endParaRPr lang="ru-RU" sz="2800" i="1" dirty="0">
              <a:solidFill>
                <a:schemeClr val="accent1"/>
              </a:solidFill>
            </a:endParaRPr>
          </a:p>
          <a:p>
            <a:pPr algn="just"/>
            <a:endParaRPr lang="ru-RU" sz="2800" dirty="0">
              <a:solidFill>
                <a:schemeClr val="accent1"/>
              </a:solidFill>
            </a:endParaRPr>
          </a:p>
          <a:p>
            <a:pPr algn="just"/>
            <a:r>
              <a:rPr lang="ru-RU" sz="2800" dirty="0">
                <a:solidFill>
                  <a:schemeClr val="accent1"/>
                </a:solidFill>
              </a:rPr>
              <a:t> </a:t>
            </a: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9156" name="Object 4"/>
          <p:cNvGraphicFramePr>
            <a:graphicFrameLocks noChangeAspect="1"/>
          </p:cNvGraphicFramePr>
          <p:nvPr/>
        </p:nvGraphicFramePr>
        <p:xfrm>
          <a:off x="396875" y="1519238"/>
          <a:ext cx="3276600" cy="1309687"/>
        </p:xfrm>
        <a:graphic>
          <a:graphicData uri="http://schemas.openxmlformats.org/presentationml/2006/ole">
            <mc:AlternateContent xmlns:mc="http://schemas.openxmlformats.org/markup-compatibility/2006">
              <mc:Choice xmlns:v="urn:schemas-microsoft-com:vml" Requires="v">
                <p:oleObj spid="_x0000_s49161" name="Формула" r:id="rId3" imgW="1041120" imgH="419040" progId="Equation.3">
                  <p:embed/>
                </p:oleObj>
              </mc:Choice>
              <mc:Fallback>
                <p:oleObj name="Формула" r:id="rId3" imgW="1041120" imgH="4190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875" y="1519238"/>
                        <a:ext cx="3276600" cy="1309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9158" name="Object 6"/>
          <p:cNvGraphicFramePr>
            <a:graphicFrameLocks noChangeAspect="1"/>
          </p:cNvGraphicFramePr>
          <p:nvPr/>
        </p:nvGraphicFramePr>
        <p:xfrm>
          <a:off x="2928926" y="3214686"/>
          <a:ext cx="918489" cy="714380"/>
        </p:xfrm>
        <a:graphic>
          <a:graphicData uri="http://schemas.openxmlformats.org/presentationml/2006/ole">
            <mc:AlternateContent xmlns:mc="http://schemas.openxmlformats.org/markup-compatibility/2006">
              <mc:Choice xmlns:v="urn:schemas-microsoft-com:vml" Requires="v">
                <p:oleObj spid="_x0000_s49162" name="Формула" r:id="rId5" imgW="355320" imgH="228600" progId="Equation.3">
                  <p:embed/>
                </p:oleObj>
              </mc:Choice>
              <mc:Fallback>
                <p:oleObj name="Формула" r:id="rId5" imgW="355320" imgH="228600"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8926" y="3214686"/>
                        <a:ext cx="918489" cy="7143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blinds(horizontal)">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142984"/>
          </a:xfrm>
        </p:spPr>
        <p:txBody>
          <a:bodyPr>
            <a:normAutofit fontScale="90000"/>
          </a:bodyPr>
          <a:lstStyle/>
          <a:p>
            <a:pPr algn="ctr"/>
            <a:r>
              <a:rPr lang="ru-RU" dirty="0">
                <a:solidFill>
                  <a:srgbClr val="FFFF00"/>
                </a:solidFill>
              </a:rPr>
              <a:t> </a:t>
            </a:r>
            <a:br>
              <a:rPr lang="ru-RU" dirty="0">
                <a:solidFill>
                  <a:srgbClr val="FFFF00"/>
                </a:solidFill>
              </a:rPr>
            </a:br>
            <a:endParaRPr lang="ru-RU" dirty="0">
              <a:solidFill>
                <a:srgbClr val="FFFF00"/>
              </a:solidFill>
            </a:endParaRPr>
          </a:p>
        </p:txBody>
      </p:sp>
      <p:sp>
        <p:nvSpPr>
          <p:cNvPr id="3" name="Подзаголовок 2"/>
          <p:cNvSpPr>
            <a:spLocks noGrp="1"/>
          </p:cNvSpPr>
          <p:nvPr>
            <p:ph type="subTitle" idx="1"/>
          </p:nvPr>
        </p:nvSpPr>
        <p:spPr>
          <a:xfrm>
            <a:off x="285720" y="642918"/>
            <a:ext cx="8610600" cy="6215082"/>
          </a:xfrm>
        </p:spPr>
        <p:txBody>
          <a:bodyPr>
            <a:normAutofit/>
          </a:bodyPr>
          <a:lstStyle/>
          <a:p>
            <a:pPr algn="l"/>
            <a:r>
              <a:rPr lang="kk-KZ" sz="3200" dirty="0">
                <a:solidFill>
                  <a:schemeClr val="accent1"/>
                </a:solidFill>
              </a:rPr>
              <a:t>Жалпы ортаға қарасты, топтардың орта мәндерінің шашырауын сипаттайтын факторлық дисперсияны </a:t>
            </a:r>
            <a:r>
              <a:rPr lang="kk-KZ" sz="3200" i="1" dirty="0">
                <a:solidFill>
                  <a:schemeClr val="accent1"/>
                </a:solidFill>
              </a:rPr>
              <a:t>топаралық дисперсия   </a:t>
            </a:r>
            <a:r>
              <a:rPr lang="kk-KZ" sz="3200" dirty="0">
                <a:solidFill>
                  <a:schemeClr val="accent1"/>
                </a:solidFill>
              </a:rPr>
              <a:t>деп атайды.</a:t>
            </a:r>
          </a:p>
          <a:p>
            <a:pPr algn="l"/>
            <a:endParaRPr lang="kk-KZ" sz="3200" dirty="0">
              <a:solidFill>
                <a:schemeClr val="accent1"/>
              </a:solidFill>
            </a:endParaRPr>
          </a:p>
          <a:p>
            <a:pPr algn="l"/>
            <a:r>
              <a:rPr lang="kk-KZ" sz="3200" dirty="0">
                <a:solidFill>
                  <a:schemeClr val="accent1"/>
                </a:solidFill>
              </a:rPr>
              <a:t>Топтардың түзетілген таңдама дисперсиялары үшін орта арифметикалық мән болып табылатын қалдық дисперсияны  </a:t>
            </a:r>
            <a:r>
              <a:rPr lang="kk-KZ" sz="3200" i="1" dirty="0">
                <a:solidFill>
                  <a:schemeClr val="accent1"/>
                </a:solidFill>
              </a:rPr>
              <a:t>топішілік  дисперсия </a:t>
            </a:r>
            <a:r>
              <a:rPr lang="kk-KZ" sz="3200" dirty="0">
                <a:solidFill>
                  <a:schemeClr val="accent1"/>
                </a:solidFill>
              </a:rPr>
              <a:t>деп атайды</a:t>
            </a:r>
            <a:r>
              <a:rPr lang="kk-KZ" sz="3200" dirty="0"/>
              <a:t>.</a:t>
            </a:r>
            <a:endParaRPr lang="ru-RU" sz="3200" dirty="0">
              <a:solidFill>
                <a:srgbClr val="FFFF00"/>
              </a:solidFill>
            </a:endParaRP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08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08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710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142984"/>
          </a:xfrm>
        </p:spPr>
        <p:txBody>
          <a:bodyPr>
            <a:normAutofit fontScale="90000"/>
          </a:bodyPr>
          <a:lstStyle/>
          <a:p>
            <a:pPr algn="ctr"/>
            <a:r>
              <a:rPr lang="ru-RU" dirty="0">
                <a:solidFill>
                  <a:srgbClr val="FFFF00"/>
                </a:solidFill>
              </a:rPr>
              <a:t> </a:t>
            </a:r>
            <a:br>
              <a:rPr lang="ru-RU" dirty="0">
                <a:solidFill>
                  <a:srgbClr val="FFFF00"/>
                </a:solidFill>
              </a:rPr>
            </a:br>
            <a:endParaRPr lang="ru-RU" dirty="0">
              <a:solidFill>
                <a:srgbClr val="FFFF00"/>
              </a:solidFill>
            </a:endParaRPr>
          </a:p>
        </p:txBody>
      </p:sp>
      <p:sp>
        <p:nvSpPr>
          <p:cNvPr id="3" name="Подзаголовок 2"/>
          <p:cNvSpPr>
            <a:spLocks noGrp="1"/>
          </p:cNvSpPr>
          <p:nvPr>
            <p:ph type="subTitle" idx="1"/>
          </p:nvPr>
        </p:nvSpPr>
        <p:spPr>
          <a:xfrm>
            <a:off x="357158" y="642918"/>
            <a:ext cx="8358246" cy="6215082"/>
          </a:xfrm>
        </p:spPr>
        <p:txBody>
          <a:bodyPr>
            <a:normAutofit/>
          </a:bodyPr>
          <a:lstStyle/>
          <a:p>
            <a:pPr algn="just"/>
            <a:r>
              <a:rPr lang="kk-KZ" sz="3600" b="1" i="1" dirty="0">
                <a:solidFill>
                  <a:schemeClr val="accent1"/>
                </a:solidFill>
              </a:rPr>
              <a:t>Бірфакторлы дисперсиялық талдау негізіне топаралық және қалдық дисперсияны салыстыру жатады.  </a:t>
            </a:r>
          </a:p>
          <a:p>
            <a:pPr algn="just"/>
            <a:r>
              <a:rPr lang="kk-KZ" sz="3600" dirty="0">
                <a:solidFill>
                  <a:schemeClr val="accent1"/>
                </a:solidFill>
              </a:rPr>
              <a:t>  Өлшеніп отырған шамаларға әсер етуші фактор, бас топаралық дисперсия бас қалдық дисперсиядан үлкен болса ғана орта мәнге маңызды ықпал етеді.</a:t>
            </a:r>
            <a:endParaRPr lang="ru-RU" sz="3600" b="1" dirty="0">
              <a:solidFill>
                <a:schemeClr val="accent1"/>
              </a:solidFill>
            </a:endParaRP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08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608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710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428736"/>
          </a:xfrm>
        </p:spPr>
        <p:txBody>
          <a:bodyPr>
            <a:normAutofit fontScale="90000"/>
          </a:bodyPr>
          <a:lstStyle/>
          <a:p>
            <a:pPr algn="ctr"/>
            <a:r>
              <a:rPr lang="kk-KZ" i="1" dirty="0">
                <a:solidFill>
                  <a:schemeClr val="accent1"/>
                </a:solidFill>
              </a:rPr>
              <a:t>Дисперсиялық талдауды жүргізу әдісі</a:t>
            </a:r>
            <a:r>
              <a:rPr lang="ru-RU" i="1" dirty="0">
                <a:solidFill>
                  <a:schemeClr val="accent1"/>
                </a:solidFill>
              </a:rPr>
              <a:t>: </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lvl="0" algn="just"/>
            <a:r>
              <a:rPr lang="kk-KZ" sz="2800" dirty="0"/>
              <a:t>1. </a:t>
            </a:r>
            <a:r>
              <a:rPr lang="kk-KZ" sz="2800" dirty="0">
                <a:solidFill>
                  <a:schemeClr val="accent1"/>
                </a:solidFill>
              </a:rPr>
              <a:t>Нөлдік және балама жорамалдарды құрамыз:</a:t>
            </a:r>
            <a:endParaRPr lang="ru-RU" sz="2800" dirty="0">
              <a:solidFill>
                <a:schemeClr val="accent1"/>
              </a:solidFill>
            </a:endParaRPr>
          </a:p>
          <a:p>
            <a:pPr algn="just"/>
            <a:r>
              <a:rPr lang="kk-KZ" sz="2800" dirty="0">
                <a:solidFill>
                  <a:schemeClr val="accent1"/>
                </a:solidFill>
              </a:rPr>
              <a:t>Н</a:t>
            </a:r>
            <a:r>
              <a:rPr lang="ru-RU" sz="2800" baseline="-25000" dirty="0">
                <a:solidFill>
                  <a:schemeClr val="accent1"/>
                </a:solidFill>
              </a:rPr>
              <a:t>0</a:t>
            </a:r>
            <a:r>
              <a:rPr lang="kk-KZ" sz="2800" dirty="0">
                <a:solidFill>
                  <a:schemeClr val="accent1"/>
                </a:solidFill>
              </a:rPr>
              <a:t>: топтық бас орта мәндер тең</a:t>
            </a:r>
            <a:r>
              <a:rPr lang="ru-RU" sz="2800" dirty="0">
                <a:solidFill>
                  <a:schemeClr val="accent1"/>
                </a:solidFill>
              </a:rPr>
              <a:t>, </a:t>
            </a:r>
            <a:r>
              <a:rPr lang="ru-RU" sz="2800" dirty="0" err="1">
                <a:solidFill>
                  <a:schemeClr val="accent1"/>
                </a:solidFill>
              </a:rPr>
              <a:t>және таңдама орталар</a:t>
            </a:r>
            <a:r>
              <a:rPr lang="ru-RU" sz="2800" dirty="0">
                <a:solidFill>
                  <a:schemeClr val="accent1"/>
                </a:solidFill>
              </a:rPr>
              <a:t> </a:t>
            </a:r>
            <a:r>
              <a:rPr lang="ru-RU" sz="2800" dirty="0" err="1">
                <a:solidFill>
                  <a:schemeClr val="accent1"/>
                </a:solidFill>
              </a:rPr>
              <a:t>арасындағы айырмашылықтар кездейсоқ, </a:t>
            </a:r>
            <a:r>
              <a:rPr lang="ru-RU" sz="2800" dirty="0">
                <a:solidFill>
                  <a:schemeClr val="accent1"/>
                </a:solidFill>
              </a:rPr>
              <a:t>фактор </a:t>
            </a:r>
            <a:r>
              <a:rPr lang="ru-RU" sz="2800" dirty="0" err="1">
                <a:solidFill>
                  <a:schemeClr val="accent1"/>
                </a:solidFill>
              </a:rPr>
              <a:t>оларға ықпал етпейді</a:t>
            </a:r>
            <a:r>
              <a:rPr lang="ru-RU" sz="2800" dirty="0">
                <a:solidFill>
                  <a:schemeClr val="accent1"/>
                </a:solidFill>
              </a:rPr>
              <a:t>.</a:t>
            </a:r>
          </a:p>
          <a:p>
            <a:pPr algn="just"/>
            <a:r>
              <a:rPr lang="en-US" sz="2800" dirty="0">
                <a:solidFill>
                  <a:schemeClr val="accent1"/>
                </a:solidFill>
              </a:rPr>
              <a:t>H</a:t>
            </a:r>
            <a:r>
              <a:rPr lang="ru-RU" sz="2800" baseline="-25000" dirty="0">
                <a:solidFill>
                  <a:schemeClr val="accent1"/>
                </a:solidFill>
              </a:rPr>
              <a:t>1</a:t>
            </a:r>
            <a:r>
              <a:rPr lang="ru-RU" sz="2800" dirty="0">
                <a:solidFill>
                  <a:schemeClr val="accent1"/>
                </a:solidFill>
              </a:rPr>
              <a:t>: </a:t>
            </a:r>
            <a:r>
              <a:rPr lang="ru-RU" sz="2800" dirty="0" err="1">
                <a:solidFill>
                  <a:schemeClr val="accent1"/>
                </a:solidFill>
              </a:rPr>
              <a:t>таңдама орталар</a:t>
            </a:r>
            <a:r>
              <a:rPr lang="ru-RU" sz="2800" dirty="0">
                <a:solidFill>
                  <a:schemeClr val="accent1"/>
                </a:solidFill>
              </a:rPr>
              <a:t> </a:t>
            </a:r>
            <a:r>
              <a:rPr lang="ru-RU" sz="2800" dirty="0" err="1">
                <a:solidFill>
                  <a:schemeClr val="accent1"/>
                </a:solidFill>
              </a:rPr>
              <a:t>арасындағы айырмашылықтар кездейсоқ емес</a:t>
            </a:r>
            <a:r>
              <a:rPr lang="ru-RU" sz="2800" dirty="0">
                <a:solidFill>
                  <a:schemeClr val="accent1"/>
                </a:solidFill>
              </a:rPr>
              <a:t> </a:t>
            </a:r>
            <a:r>
              <a:rPr lang="ru-RU" sz="2800" dirty="0" err="1">
                <a:solidFill>
                  <a:schemeClr val="accent1"/>
                </a:solidFill>
              </a:rPr>
              <a:t>және оларға </a:t>
            </a:r>
            <a:r>
              <a:rPr lang="ru-RU" sz="2800" dirty="0">
                <a:solidFill>
                  <a:schemeClr val="accent1"/>
                </a:solidFill>
              </a:rPr>
              <a:t>фактор </a:t>
            </a:r>
            <a:r>
              <a:rPr lang="ru-RU" sz="2800" dirty="0" err="1">
                <a:solidFill>
                  <a:schemeClr val="accent1"/>
                </a:solidFill>
              </a:rPr>
              <a:t>ықпал етеді</a:t>
            </a:r>
            <a:r>
              <a:rPr lang="ru-RU" sz="2800" dirty="0">
                <a:solidFill>
                  <a:schemeClr val="accent1"/>
                </a:solidFill>
              </a:rPr>
              <a:t>.</a:t>
            </a:r>
          </a:p>
          <a:p>
            <a:pPr algn="just"/>
            <a:r>
              <a:rPr lang="ru-RU" sz="2800" dirty="0">
                <a:solidFill>
                  <a:schemeClr val="accent1"/>
                </a:solidFill>
              </a:rPr>
              <a:t>2. </a:t>
            </a:r>
            <a:r>
              <a:rPr lang="en-US" sz="2800" dirty="0">
                <a:solidFill>
                  <a:schemeClr val="accent1"/>
                </a:solidFill>
              </a:rPr>
              <a:t>α</a:t>
            </a:r>
            <a:r>
              <a:rPr lang="ru-RU" sz="2800" dirty="0">
                <a:solidFill>
                  <a:schemeClr val="accent1"/>
                </a:solidFill>
              </a:rPr>
              <a:t> </a:t>
            </a:r>
            <a:r>
              <a:rPr lang="ru-RU" sz="2800" dirty="0" err="1">
                <a:solidFill>
                  <a:schemeClr val="accent1"/>
                </a:solidFill>
              </a:rPr>
              <a:t>мәнділік деңгейі беріледі</a:t>
            </a:r>
            <a:r>
              <a:rPr lang="ru-RU" sz="2800" dirty="0">
                <a:solidFill>
                  <a:schemeClr val="accent1"/>
                </a:solidFill>
              </a:rPr>
              <a:t> ( </a:t>
            </a:r>
            <a:r>
              <a:rPr lang="ru-RU" sz="2800" dirty="0" err="1">
                <a:solidFill>
                  <a:schemeClr val="accent1"/>
                </a:solidFill>
              </a:rPr>
              <a:t>мысалы</a:t>
            </a:r>
            <a:r>
              <a:rPr lang="ru-RU" sz="2800" dirty="0">
                <a:solidFill>
                  <a:schemeClr val="accent1"/>
                </a:solidFill>
              </a:rPr>
              <a:t>, </a:t>
            </a:r>
            <a:r>
              <a:rPr lang="en-US" sz="2800" dirty="0">
                <a:solidFill>
                  <a:schemeClr val="accent1"/>
                </a:solidFill>
              </a:rPr>
              <a:t>α</a:t>
            </a:r>
            <a:r>
              <a:rPr lang="ru-RU" sz="2800" dirty="0">
                <a:solidFill>
                  <a:schemeClr val="accent1"/>
                </a:solidFill>
              </a:rPr>
              <a:t>=0,05 </a:t>
            </a:r>
            <a:r>
              <a:rPr lang="ru-RU" sz="2800" dirty="0" err="1">
                <a:solidFill>
                  <a:schemeClr val="accent1"/>
                </a:solidFill>
              </a:rPr>
              <a:t>немесе</a:t>
            </a:r>
            <a:r>
              <a:rPr lang="ru-RU" sz="2800" dirty="0">
                <a:solidFill>
                  <a:schemeClr val="accent1"/>
                </a:solidFill>
              </a:rPr>
              <a:t> </a:t>
            </a:r>
            <a:r>
              <a:rPr lang="en-US" sz="2800" dirty="0">
                <a:solidFill>
                  <a:schemeClr val="accent1"/>
                </a:solidFill>
              </a:rPr>
              <a:t>α</a:t>
            </a:r>
            <a:r>
              <a:rPr lang="ru-RU" sz="2800" dirty="0">
                <a:solidFill>
                  <a:schemeClr val="accent1"/>
                </a:solidFill>
              </a:rPr>
              <a:t>=0,01).</a:t>
            </a:r>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428736"/>
          </a:xfrm>
        </p:spPr>
        <p:txBody>
          <a:bodyPr>
            <a:normAutofit fontScale="90000"/>
          </a:bodyPr>
          <a:lstStyle/>
          <a:p>
            <a:pPr algn="ctr"/>
            <a:r>
              <a:rPr lang="kk-KZ" i="1" dirty="0">
                <a:solidFill>
                  <a:schemeClr val="accent1"/>
                </a:solidFill>
              </a:rPr>
              <a:t>Дисперсиялық талдауды жүргізу әдісі</a:t>
            </a:r>
            <a:r>
              <a:rPr lang="ru-RU" i="1" dirty="0">
                <a:solidFill>
                  <a:schemeClr val="accent1"/>
                </a:solidFill>
              </a:rPr>
              <a:t>: </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algn="just"/>
            <a:r>
              <a:rPr lang="ru-RU" sz="2800" dirty="0"/>
              <a:t>3. </a:t>
            </a:r>
            <a:r>
              <a:rPr lang="ru-RU" sz="2800" dirty="0" err="1"/>
              <a:t>Есептеледі</a:t>
            </a:r>
            <a:r>
              <a:rPr lang="ru-RU" sz="2800" dirty="0"/>
              <a:t>                  </a:t>
            </a:r>
            <a:r>
              <a:rPr lang="ru-RU" sz="2800" dirty="0" err="1"/>
              <a:t>және</a:t>
            </a:r>
            <a:r>
              <a:rPr lang="ru-RU" sz="2800" dirty="0"/>
              <a:t> </a:t>
            </a:r>
          </a:p>
          <a:p>
            <a:pPr algn="just"/>
            <a:r>
              <a:rPr lang="ru-RU" sz="2800" dirty="0" err="1"/>
              <a:t>Егер</a:t>
            </a:r>
            <a:r>
              <a:rPr lang="ru-RU" sz="2800" dirty="0"/>
              <a:t>                          , </a:t>
            </a:r>
            <a:r>
              <a:rPr lang="ru-RU" sz="2800" dirty="0" err="1"/>
              <a:t>онда</a:t>
            </a:r>
            <a:r>
              <a:rPr lang="ru-RU" sz="2800" dirty="0"/>
              <a:t>  </a:t>
            </a:r>
            <a:r>
              <a:rPr lang="ru-RU" sz="2800" dirty="0" err="1"/>
              <a:t>нөлдік жорамал</a:t>
            </a:r>
            <a:r>
              <a:rPr lang="ru-RU" sz="2800" dirty="0"/>
              <a:t> </a:t>
            </a:r>
            <a:r>
              <a:rPr lang="ru-RU" sz="2800" dirty="0" err="1"/>
              <a:t>қабылданады.</a:t>
            </a:r>
            <a:endParaRPr lang="ru-RU" sz="2800" dirty="0"/>
          </a:p>
          <a:p>
            <a:pPr algn="just"/>
            <a:r>
              <a:rPr lang="ru-RU" sz="2800" dirty="0" err="1"/>
              <a:t>Егер</a:t>
            </a:r>
            <a:r>
              <a:rPr lang="ru-RU" sz="2800" dirty="0"/>
              <a:t>                                     , </a:t>
            </a:r>
            <a:r>
              <a:rPr lang="ru-RU" sz="2800" dirty="0" err="1"/>
              <a:t>онда</a:t>
            </a:r>
            <a:r>
              <a:rPr lang="ru-RU" sz="2800" dirty="0"/>
              <a:t>                    </a:t>
            </a:r>
            <a:r>
              <a:rPr lang="ru-RU" sz="2800" dirty="0" err="1"/>
              <a:t>функциясы</a:t>
            </a:r>
            <a:r>
              <a:rPr lang="ru-RU" sz="2800" dirty="0"/>
              <a:t> </a:t>
            </a:r>
            <a:r>
              <a:rPr lang="ru-RU" sz="2800" dirty="0" err="1"/>
              <a:t>есептеледі</a:t>
            </a:r>
            <a:endParaRPr lang="ru-RU" sz="2800" dirty="0"/>
          </a:p>
          <a:p>
            <a:pPr algn="just"/>
            <a:r>
              <a:rPr lang="ru-RU" sz="2800" dirty="0"/>
              <a:t>                  </a:t>
            </a:r>
          </a:p>
          <a:p>
            <a:pPr algn="just"/>
            <a:r>
              <a:rPr lang="ru-RU" sz="2800" dirty="0"/>
              <a:t>                           </a:t>
            </a:r>
          </a:p>
          <a:p>
            <a:pPr algn="just"/>
            <a:endParaRPr lang="ru-RU" sz="2800" dirty="0"/>
          </a:p>
          <a:p>
            <a:pPr algn="just"/>
            <a:r>
              <a:rPr lang="kk-KZ" sz="2800" dirty="0"/>
              <a:t>Фишер статистикасы.</a:t>
            </a:r>
            <a:endParaRPr lang="ru-RU" sz="2800" dirty="0"/>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73" name="Object 1"/>
          <p:cNvGraphicFramePr>
            <a:graphicFrameLocks noChangeAspect="1"/>
          </p:cNvGraphicFramePr>
          <p:nvPr/>
        </p:nvGraphicFramePr>
        <p:xfrm>
          <a:off x="2643174" y="1500174"/>
          <a:ext cx="1252538" cy="642938"/>
        </p:xfrm>
        <a:graphic>
          <a:graphicData uri="http://schemas.openxmlformats.org/presentationml/2006/ole">
            <mc:AlternateContent xmlns:mc="http://schemas.openxmlformats.org/markup-compatibility/2006">
              <mc:Choice xmlns:v="urn:schemas-microsoft-com:vml" Requires="v">
                <p:oleObj spid="_x0000_s56332" name="Формула" r:id="rId3" imgW="469800" imgH="241200" progId="Equation.3">
                  <p:embed/>
                </p:oleObj>
              </mc:Choice>
              <mc:Fallback>
                <p:oleObj name="Формула" r:id="rId3" imgW="469800" imgH="241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3174" y="1500174"/>
                        <a:ext cx="1252538" cy="642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75" name="Object 3"/>
          <p:cNvGraphicFramePr>
            <a:graphicFrameLocks noChangeAspect="1"/>
          </p:cNvGraphicFramePr>
          <p:nvPr/>
        </p:nvGraphicFramePr>
        <p:xfrm>
          <a:off x="4813300" y="1428750"/>
          <a:ext cx="1752600" cy="642938"/>
        </p:xfrm>
        <a:graphic>
          <a:graphicData uri="http://schemas.openxmlformats.org/presentationml/2006/ole">
            <mc:AlternateContent xmlns:mc="http://schemas.openxmlformats.org/markup-compatibility/2006">
              <mc:Choice xmlns:v="urn:schemas-microsoft-com:vml" Requires="v">
                <p:oleObj spid="_x0000_s56333" name="Формула" r:id="rId5" imgW="406080" imgH="228600" progId="Equation.3">
                  <p:embed/>
                </p:oleObj>
              </mc:Choice>
              <mc:Fallback>
                <p:oleObj name="Формула" r:id="rId5" imgW="40608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3300" y="1428750"/>
                        <a:ext cx="1752600" cy="642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77" name="Object 5"/>
          <p:cNvGraphicFramePr>
            <a:graphicFrameLocks noChangeAspect="1"/>
          </p:cNvGraphicFramePr>
          <p:nvPr/>
        </p:nvGraphicFramePr>
        <p:xfrm>
          <a:off x="1182688" y="2071688"/>
          <a:ext cx="3205162" cy="608012"/>
        </p:xfrm>
        <a:graphic>
          <a:graphicData uri="http://schemas.openxmlformats.org/presentationml/2006/ole">
            <mc:AlternateContent xmlns:mc="http://schemas.openxmlformats.org/markup-compatibility/2006">
              <mc:Choice xmlns:v="urn:schemas-microsoft-com:vml" Requires="v">
                <p:oleObj spid="_x0000_s56334" name="Формула" r:id="rId7" imgW="1002960" imgH="241200" progId="Equation.3">
                  <p:embed/>
                </p:oleObj>
              </mc:Choice>
              <mc:Fallback>
                <p:oleObj name="Формула" r:id="rId7" imgW="1002960" imgH="2412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2688" y="2071688"/>
                        <a:ext cx="3205162" cy="608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79" name="Object 7"/>
          <p:cNvGraphicFramePr>
            <a:graphicFrameLocks noChangeAspect="1"/>
          </p:cNvGraphicFramePr>
          <p:nvPr/>
        </p:nvGraphicFramePr>
        <p:xfrm>
          <a:off x="1304925" y="3000375"/>
          <a:ext cx="3033713" cy="639763"/>
        </p:xfrm>
        <a:graphic>
          <a:graphicData uri="http://schemas.openxmlformats.org/presentationml/2006/ole">
            <mc:AlternateContent xmlns:mc="http://schemas.openxmlformats.org/markup-compatibility/2006">
              <mc:Choice xmlns:v="urn:schemas-microsoft-com:vml" Requires="v">
                <p:oleObj spid="_x0000_s56335" name="Формула" r:id="rId9" imgW="1015920" imgH="241200" progId="Equation.3">
                  <p:embed/>
                </p:oleObj>
              </mc:Choice>
              <mc:Fallback>
                <p:oleObj name="Формула" r:id="rId9" imgW="1015920" imgH="2412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04925" y="3000375"/>
                        <a:ext cx="3033713" cy="639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81" name="Object 9"/>
          <p:cNvGraphicFramePr>
            <a:graphicFrameLocks noChangeAspect="1"/>
          </p:cNvGraphicFramePr>
          <p:nvPr/>
        </p:nvGraphicFramePr>
        <p:xfrm>
          <a:off x="2571736" y="3857628"/>
          <a:ext cx="2420937" cy="1428750"/>
        </p:xfrm>
        <a:graphic>
          <a:graphicData uri="http://schemas.openxmlformats.org/presentationml/2006/ole">
            <mc:AlternateContent xmlns:mc="http://schemas.openxmlformats.org/markup-compatibility/2006">
              <mc:Choice xmlns:v="urn:schemas-microsoft-com:vml" Requires="v">
                <p:oleObj spid="_x0000_s56336" name="Формула" r:id="rId11" imgW="774360" imgH="457200" progId="Equation.3">
                  <p:embed/>
                </p:oleObj>
              </mc:Choice>
              <mc:Fallback>
                <p:oleObj name="Формула" r:id="rId11" imgW="774360" imgH="4572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71736" y="3857628"/>
                        <a:ext cx="2420937" cy="142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428736"/>
          </a:xfrm>
        </p:spPr>
        <p:txBody>
          <a:bodyPr>
            <a:normAutofit fontScale="90000"/>
          </a:bodyPr>
          <a:lstStyle/>
          <a:p>
            <a:pPr algn="ctr"/>
            <a:r>
              <a:rPr lang="kk-KZ" i="1" dirty="0">
                <a:solidFill>
                  <a:schemeClr val="accent1"/>
                </a:solidFill>
              </a:rPr>
              <a:t>Дисперсиялық талдауды жүргізу әдісі</a:t>
            </a:r>
            <a:r>
              <a:rPr lang="ru-RU" i="1" dirty="0">
                <a:solidFill>
                  <a:schemeClr val="accent1"/>
                </a:solidFill>
              </a:rPr>
              <a:t>:  </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algn="just"/>
            <a:r>
              <a:rPr lang="kk-KZ" sz="3200" dirty="0"/>
              <a:t>4</a:t>
            </a:r>
            <a:r>
              <a:rPr lang="kk-KZ" sz="3200" dirty="0">
                <a:solidFill>
                  <a:schemeClr val="accent1"/>
                </a:solidFill>
              </a:rPr>
              <a:t>.             есептегеннен кейін                                             </a:t>
            </a:r>
          </a:p>
          <a:p>
            <a:pPr algn="just"/>
            <a:r>
              <a:rPr lang="kk-KZ" sz="3200" dirty="0">
                <a:solidFill>
                  <a:schemeClr val="accent1"/>
                </a:solidFill>
              </a:rPr>
              <a:t>                                 кесте бойынша Фишер таралуының сыни мәндерін табады.</a:t>
            </a:r>
            <a:endParaRPr lang="ru-RU" sz="3200" dirty="0">
              <a:solidFill>
                <a:schemeClr val="accent1"/>
              </a:solidFill>
            </a:endParaRPr>
          </a:p>
          <a:p>
            <a:pPr algn="just"/>
            <a:r>
              <a:rPr lang="kk-KZ" sz="3200" dirty="0">
                <a:solidFill>
                  <a:schemeClr val="accent1"/>
                </a:solidFill>
              </a:rPr>
              <a:t> Ол  </a:t>
            </a:r>
            <a:r>
              <a:rPr lang="ru-RU" sz="3200" dirty="0">
                <a:solidFill>
                  <a:schemeClr val="accent1"/>
                </a:solidFill>
              </a:rPr>
              <a:t>   </a:t>
            </a:r>
            <a:r>
              <a:rPr lang="en-US" sz="3200" dirty="0">
                <a:solidFill>
                  <a:schemeClr val="accent1"/>
                </a:solidFill>
              </a:rPr>
              <a:t>k</a:t>
            </a:r>
            <a:r>
              <a:rPr lang="ru-RU" sz="3200" dirty="0">
                <a:solidFill>
                  <a:schemeClr val="accent1"/>
                </a:solidFill>
              </a:rPr>
              <a:t>-1</a:t>
            </a:r>
            <a:r>
              <a:rPr lang="kk-KZ" sz="3200" dirty="0">
                <a:solidFill>
                  <a:schemeClr val="accent1"/>
                </a:solidFill>
              </a:rPr>
              <a:t>  және   </a:t>
            </a:r>
            <a:r>
              <a:rPr lang="en-US" sz="3200" dirty="0">
                <a:solidFill>
                  <a:schemeClr val="accent1"/>
                </a:solidFill>
              </a:rPr>
              <a:t>k</a:t>
            </a:r>
            <a:r>
              <a:rPr lang="ru-RU" sz="3200" dirty="0">
                <a:solidFill>
                  <a:schemeClr val="accent1"/>
                </a:solidFill>
              </a:rPr>
              <a:t>(</a:t>
            </a:r>
            <a:r>
              <a:rPr lang="en-US" sz="3200" dirty="0">
                <a:solidFill>
                  <a:schemeClr val="accent1"/>
                </a:solidFill>
              </a:rPr>
              <a:t>r</a:t>
            </a:r>
            <a:r>
              <a:rPr lang="ru-RU" sz="3200" dirty="0">
                <a:solidFill>
                  <a:schemeClr val="accent1"/>
                </a:solidFill>
              </a:rPr>
              <a:t>-1)</a:t>
            </a:r>
            <a:r>
              <a:rPr lang="kk-KZ" sz="3200" dirty="0">
                <a:solidFill>
                  <a:schemeClr val="accent1"/>
                </a:solidFill>
              </a:rPr>
              <a:t>  еркіндік дәрежелерінің сандарына  сәйкес келуі керек.</a:t>
            </a:r>
            <a:endParaRPr lang="ru-RU" sz="3200" dirty="0">
              <a:solidFill>
                <a:schemeClr val="accent1"/>
              </a:solidFill>
            </a:endParaRPr>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83" name="Object 11"/>
          <p:cNvGraphicFramePr>
            <a:graphicFrameLocks noChangeAspect="1"/>
          </p:cNvGraphicFramePr>
          <p:nvPr/>
        </p:nvGraphicFramePr>
        <p:xfrm>
          <a:off x="785786" y="1571612"/>
          <a:ext cx="1495739" cy="683761"/>
        </p:xfrm>
        <a:graphic>
          <a:graphicData uri="http://schemas.openxmlformats.org/presentationml/2006/ole">
            <mc:AlternateContent xmlns:mc="http://schemas.openxmlformats.org/markup-compatibility/2006">
              <mc:Choice xmlns:v="urn:schemas-microsoft-com:vml" Requires="v">
                <p:oleObj spid="_x0000_s54288" name="Формула" r:id="rId3" imgW="317160" imgH="228600" progId="Equation.3">
                  <p:embed/>
                </p:oleObj>
              </mc:Choice>
              <mc:Fallback>
                <p:oleObj name="Формула" r:id="rId3" imgW="317160" imgH="228600" progId="Equation.3">
                  <p:embed/>
                  <p:pic>
                    <p:nvPicPr>
                      <p:cNvPr id="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786" y="1571612"/>
                        <a:ext cx="1495739" cy="6837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28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85" name="Object 13"/>
          <p:cNvGraphicFramePr>
            <a:graphicFrameLocks noChangeAspect="1"/>
          </p:cNvGraphicFramePr>
          <p:nvPr/>
        </p:nvGraphicFramePr>
        <p:xfrm>
          <a:off x="428596" y="2143116"/>
          <a:ext cx="2100263" cy="822325"/>
        </p:xfrm>
        <a:graphic>
          <a:graphicData uri="http://schemas.openxmlformats.org/presentationml/2006/ole">
            <mc:AlternateContent xmlns:mc="http://schemas.openxmlformats.org/markup-compatibility/2006">
              <mc:Choice xmlns:v="urn:schemas-microsoft-com:vml" Requires="v">
                <p:oleObj spid="_x0000_s54289" name="Формула" r:id="rId5" imgW="622080" imgH="241200" progId="Equation.3">
                  <p:embed/>
                </p:oleObj>
              </mc:Choice>
              <mc:Fallback>
                <p:oleObj name="Формула" r:id="rId5" imgW="622080" imgH="241200" progId="Equation.3">
                  <p:embed/>
                  <p:pic>
                    <p:nvPicPr>
                      <p:cNvPr id="0"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596" y="2143116"/>
                        <a:ext cx="2100263" cy="82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428736"/>
          </a:xfrm>
        </p:spPr>
        <p:txBody>
          <a:bodyPr>
            <a:normAutofit fontScale="90000"/>
          </a:bodyPr>
          <a:lstStyle/>
          <a:p>
            <a:pPr algn="ctr"/>
            <a:r>
              <a:rPr lang="kk-KZ" i="1" dirty="0">
                <a:solidFill>
                  <a:schemeClr val="accent1"/>
                </a:solidFill>
              </a:rPr>
              <a:t>Дисперсиялық талдауды жүргізу әдісі</a:t>
            </a:r>
            <a:r>
              <a:rPr lang="ru-RU" i="1" dirty="0">
                <a:solidFill>
                  <a:schemeClr val="accent1"/>
                </a:solidFill>
              </a:rPr>
              <a:t>: </a:t>
            </a:r>
            <a:endParaRPr lang="ru-RU" dirty="0">
              <a:solidFill>
                <a:schemeClr val="accent1"/>
              </a:solidFill>
            </a:endParaRPr>
          </a:p>
        </p:txBody>
      </p:sp>
      <p:sp>
        <p:nvSpPr>
          <p:cNvPr id="3" name="Подзаголовок 2"/>
          <p:cNvSpPr>
            <a:spLocks noGrp="1"/>
          </p:cNvSpPr>
          <p:nvPr>
            <p:ph type="subTitle" idx="1"/>
          </p:nvPr>
        </p:nvSpPr>
        <p:spPr>
          <a:xfrm>
            <a:off x="285720" y="1571612"/>
            <a:ext cx="8610600" cy="5286388"/>
          </a:xfrm>
        </p:spPr>
        <p:txBody>
          <a:bodyPr>
            <a:normAutofit/>
          </a:bodyPr>
          <a:lstStyle/>
          <a:p>
            <a:pPr algn="just"/>
            <a:r>
              <a:rPr lang="kk-KZ" sz="3200" dirty="0"/>
              <a:t>5</a:t>
            </a:r>
            <a:r>
              <a:rPr lang="kk-KZ" sz="3200" dirty="0">
                <a:solidFill>
                  <a:schemeClr val="accent1"/>
                </a:solidFill>
              </a:rPr>
              <a:t>.                  және                     салыстырылады   </a:t>
            </a:r>
          </a:p>
          <a:p>
            <a:pPr algn="just"/>
            <a:r>
              <a:rPr lang="kk-KZ" sz="3200" dirty="0">
                <a:solidFill>
                  <a:schemeClr val="accent1"/>
                </a:solidFill>
              </a:rPr>
              <a:t>Егер             </a:t>
            </a:r>
            <a:r>
              <a:rPr lang="ru-RU" sz="3200" dirty="0">
                <a:solidFill>
                  <a:schemeClr val="accent1"/>
                </a:solidFill>
              </a:rPr>
              <a:t>&lt;</a:t>
            </a:r>
            <a:r>
              <a:rPr lang="en-US" sz="3200" dirty="0">
                <a:solidFill>
                  <a:schemeClr val="accent1"/>
                </a:solidFill>
              </a:rPr>
              <a:t> </a:t>
            </a:r>
            <a:r>
              <a:rPr lang="ru-RU" sz="3200" dirty="0">
                <a:solidFill>
                  <a:schemeClr val="accent1"/>
                </a:solidFill>
              </a:rPr>
              <a:t>                     </a:t>
            </a:r>
            <a:r>
              <a:rPr lang="kk-KZ" sz="3200" dirty="0">
                <a:solidFill>
                  <a:schemeClr val="accent1"/>
                </a:solidFill>
              </a:rPr>
              <a:t>, онда берілген мәнділік деңгейінде      Н</a:t>
            </a:r>
            <a:r>
              <a:rPr lang="kk-KZ" sz="3200" baseline="-25000" dirty="0">
                <a:solidFill>
                  <a:schemeClr val="accent1"/>
                </a:solidFill>
              </a:rPr>
              <a:t> 0</a:t>
            </a:r>
            <a:r>
              <a:rPr lang="kk-KZ" sz="3200" dirty="0">
                <a:solidFill>
                  <a:schemeClr val="accent1"/>
                </a:solidFill>
              </a:rPr>
              <a:t>      нөлдік жорамалы қабылданады және фактор орта мәнге ықпал етпейді деген қорытынды жасалынады.</a:t>
            </a:r>
          </a:p>
          <a:p>
            <a:pPr algn="just"/>
            <a:r>
              <a:rPr lang="kk-KZ" sz="3200" dirty="0">
                <a:solidFill>
                  <a:schemeClr val="accent1"/>
                </a:solidFill>
              </a:rPr>
              <a:t> Егер  </a:t>
            </a:r>
            <a:r>
              <a:rPr lang="ru-RU" sz="3200" dirty="0">
                <a:solidFill>
                  <a:schemeClr val="accent1"/>
                </a:solidFill>
              </a:rPr>
              <a:t>  </a:t>
            </a:r>
            <a:r>
              <a:rPr lang="en-US" sz="3200" dirty="0">
                <a:solidFill>
                  <a:schemeClr val="accent1"/>
                </a:solidFill>
              </a:rPr>
              <a:t> </a:t>
            </a:r>
            <a:r>
              <a:rPr lang="ru-RU" sz="3200" dirty="0">
                <a:solidFill>
                  <a:schemeClr val="accent1"/>
                </a:solidFill>
              </a:rPr>
              <a:t>        &gt;                  </a:t>
            </a:r>
            <a:r>
              <a:rPr lang="en-US" sz="3200" dirty="0">
                <a:solidFill>
                  <a:schemeClr val="accent1"/>
                </a:solidFill>
              </a:rPr>
              <a:t> </a:t>
            </a:r>
            <a:r>
              <a:rPr lang="kk-KZ" sz="3200" dirty="0">
                <a:solidFill>
                  <a:schemeClr val="accent1"/>
                </a:solidFill>
              </a:rPr>
              <a:t>, онда нөлдік жорамал қабылданады және фактор ықпалы маңызды деп танылады.</a:t>
            </a:r>
            <a:endParaRPr lang="ru-RU" sz="3200" dirty="0">
              <a:solidFill>
                <a:schemeClr val="accent1"/>
              </a:solidFill>
            </a:endParaRPr>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83" name="Object 11"/>
          <p:cNvGraphicFramePr>
            <a:graphicFrameLocks noChangeAspect="1"/>
          </p:cNvGraphicFramePr>
          <p:nvPr/>
        </p:nvGraphicFramePr>
        <p:xfrm>
          <a:off x="642910" y="1571612"/>
          <a:ext cx="1495739" cy="683761"/>
        </p:xfrm>
        <a:graphic>
          <a:graphicData uri="http://schemas.openxmlformats.org/presentationml/2006/ole">
            <mc:AlternateContent xmlns:mc="http://schemas.openxmlformats.org/markup-compatibility/2006">
              <mc:Choice xmlns:v="urn:schemas-microsoft-com:vml" Requires="v">
                <p:oleObj spid="_x0000_s57358" name="Формула" r:id="rId3" imgW="317160" imgH="228600" progId="Equation.3">
                  <p:embed/>
                </p:oleObj>
              </mc:Choice>
              <mc:Fallback>
                <p:oleObj name="Формула" r:id="rId3" imgW="317160" imgH="228600"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10" y="1571612"/>
                        <a:ext cx="1495739" cy="6837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28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4285" name="Object 13"/>
          <p:cNvGraphicFramePr>
            <a:graphicFrameLocks noChangeAspect="1"/>
          </p:cNvGraphicFramePr>
          <p:nvPr/>
        </p:nvGraphicFramePr>
        <p:xfrm>
          <a:off x="3428992" y="1500174"/>
          <a:ext cx="2243139" cy="822325"/>
        </p:xfrm>
        <a:graphic>
          <a:graphicData uri="http://schemas.openxmlformats.org/presentationml/2006/ole">
            <mc:AlternateContent xmlns:mc="http://schemas.openxmlformats.org/markup-compatibility/2006">
              <mc:Choice xmlns:v="urn:schemas-microsoft-com:vml" Requires="v">
                <p:oleObj spid="_x0000_s57359" name="Формула" r:id="rId5" imgW="622080" imgH="241200" progId="Equation.3">
                  <p:embed/>
                </p:oleObj>
              </mc:Choice>
              <mc:Fallback>
                <p:oleObj name="Формула" r:id="rId5" imgW="622080" imgH="241200"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8992" y="1500174"/>
                        <a:ext cx="2243139" cy="82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 name="Object 11"/>
          <p:cNvGraphicFramePr>
            <a:graphicFrameLocks noChangeAspect="1"/>
          </p:cNvGraphicFramePr>
          <p:nvPr/>
        </p:nvGraphicFramePr>
        <p:xfrm>
          <a:off x="1071538" y="2143116"/>
          <a:ext cx="1495739" cy="683761"/>
        </p:xfrm>
        <a:graphic>
          <a:graphicData uri="http://schemas.openxmlformats.org/presentationml/2006/ole">
            <mc:AlternateContent xmlns:mc="http://schemas.openxmlformats.org/markup-compatibility/2006">
              <mc:Choice xmlns:v="urn:schemas-microsoft-com:vml" Requires="v">
                <p:oleObj spid="_x0000_s57360" name="Формула" r:id="rId7" imgW="317160" imgH="228600" progId="Equation.3">
                  <p:embed/>
                </p:oleObj>
              </mc:Choice>
              <mc:Fallback>
                <p:oleObj name="Формула" r:id="rId7" imgW="317160" imgH="2286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1538" y="2143116"/>
                        <a:ext cx="1495739" cy="6837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 name="Object 13"/>
          <p:cNvGraphicFramePr>
            <a:graphicFrameLocks noChangeAspect="1"/>
          </p:cNvGraphicFramePr>
          <p:nvPr/>
        </p:nvGraphicFramePr>
        <p:xfrm>
          <a:off x="3286116" y="2000240"/>
          <a:ext cx="2100262" cy="822325"/>
        </p:xfrm>
        <a:graphic>
          <a:graphicData uri="http://schemas.openxmlformats.org/presentationml/2006/ole">
            <mc:AlternateContent xmlns:mc="http://schemas.openxmlformats.org/markup-compatibility/2006">
              <mc:Choice xmlns:v="urn:schemas-microsoft-com:vml" Requires="v">
                <p:oleObj spid="_x0000_s57361" name="Формула" r:id="rId9" imgW="622080" imgH="241200" progId="Equation.3">
                  <p:embed/>
                </p:oleObj>
              </mc:Choice>
              <mc:Fallback>
                <p:oleObj name="Формула" r:id="rId9" imgW="622080" imgH="2412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86116" y="2000240"/>
                        <a:ext cx="2100262" cy="82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 name="Object 11"/>
          <p:cNvGraphicFramePr>
            <a:graphicFrameLocks noChangeAspect="1"/>
          </p:cNvGraphicFramePr>
          <p:nvPr/>
        </p:nvGraphicFramePr>
        <p:xfrm>
          <a:off x="1142976" y="4572008"/>
          <a:ext cx="1495739" cy="683761"/>
        </p:xfrm>
        <a:graphic>
          <a:graphicData uri="http://schemas.openxmlformats.org/presentationml/2006/ole">
            <mc:AlternateContent xmlns:mc="http://schemas.openxmlformats.org/markup-compatibility/2006">
              <mc:Choice xmlns:v="urn:schemas-microsoft-com:vml" Requires="v">
                <p:oleObj spid="_x0000_s57362" name="Формула" r:id="rId11" imgW="317160" imgH="228600" progId="Equation.3">
                  <p:embed/>
                </p:oleObj>
              </mc:Choice>
              <mc:Fallback>
                <p:oleObj name="Формула" r:id="rId11" imgW="317160" imgH="2286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42976" y="4572008"/>
                        <a:ext cx="1495739" cy="6837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 name="Object 13"/>
          <p:cNvGraphicFramePr>
            <a:graphicFrameLocks noChangeAspect="1"/>
          </p:cNvGraphicFramePr>
          <p:nvPr/>
        </p:nvGraphicFramePr>
        <p:xfrm>
          <a:off x="2786050" y="4500570"/>
          <a:ext cx="2100263" cy="822325"/>
        </p:xfrm>
        <a:graphic>
          <a:graphicData uri="http://schemas.openxmlformats.org/presentationml/2006/ole">
            <mc:AlternateContent xmlns:mc="http://schemas.openxmlformats.org/markup-compatibility/2006">
              <mc:Choice xmlns:v="urn:schemas-microsoft-com:vml" Requires="v">
                <p:oleObj spid="_x0000_s57363" name="Формула" r:id="rId13" imgW="622080" imgH="241200" progId="Equation.3">
                  <p:embed/>
                </p:oleObj>
              </mc:Choice>
              <mc:Fallback>
                <p:oleObj name="Формула" r:id="rId13" imgW="622080" imgH="241200"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86050" y="4500570"/>
                        <a:ext cx="2100263" cy="82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714356"/>
          </a:xfrm>
        </p:spPr>
        <p:txBody>
          <a:bodyPr>
            <a:normAutofit/>
          </a:bodyPr>
          <a:lstStyle/>
          <a:p>
            <a:pPr algn="ctr"/>
            <a:r>
              <a:rPr lang="kk-KZ" sz="4000" i="1" dirty="0">
                <a:solidFill>
                  <a:schemeClr val="accent1"/>
                </a:solidFill>
              </a:rPr>
              <a:t>Дисперсиялық талдау кестесі</a:t>
            </a:r>
            <a:r>
              <a:rPr lang="ru-RU" sz="4000" i="1" dirty="0">
                <a:solidFill>
                  <a:schemeClr val="accent1"/>
                </a:solidFill>
              </a:rPr>
              <a:t>: </a:t>
            </a:r>
            <a:endParaRPr lang="ru-RU" sz="4000" dirty="0">
              <a:solidFill>
                <a:schemeClr val="accent1"/>
              </a:solidFill>
            </a:endParaRPr>
          </a:p>
        </p:txBody>
      </p:sp>
      <p:sp>
        <p:nvSpPr>
          <p:cNvPr id="3" name="Подзаголовок 2"/>
          <p:cNvSpPr>
            <a:spLocks noGrp="1"/>
          </p:cNvSpPr>
          <p:nvPr>
            <p:ph type="subTitle" idx="1"/>
          </p:nvPr>
        </p:nvSpPr>
        <p:spPr>
          <a:xfrm>
            <a:off x="285720" y="1285860"/>
            <a:ext cx="8610600" cy="5572140"/>
          </a:xfrm>
        </p:spPr>
        <p:txBody>
          <a:bodyPr>
            <a:normAutofit/>
          </a:bodyPr>
          <a:lstStyle/>
          <a:p>
            <a:pPr algn="just"/>
            <a:endParaRPr lang="ru-RU" sz="3200" dirty="0"/>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3" name="Таблица 22"/>
          <p:cNvGraphicFramePr>
            <a:graphicFrameLocks noGrp="1"/>
          </p:cNvGraphicFramePr>
          <p:nvPr>
            <p:extLst>
              <p:ext uri="{D42A27DB-BD31-4B8C-83A1-F6EECF244321}">
                <p14:modId xmlns:p14="http://schemas.microsoft.com/office/powerpoint/2010/main" val="550834279"/>
              </p:ext>
            </p:extLst>
          </p:nvPr>
        </p:nvGraphicFramePr>
        <p:xfrm>
          <a:off x="357158" y="785795"/>
          <a:ext cx="8358244" cy="5779320"/>
        </p:xfrm>
        <a:graphic>
          <a:graphicData uri="http://schemas.openxmlformats.org/drawingml/2006/table">
            <a:tbl>
              <a:tblPr/>
              <a:tblGrid>
                <a:gridCol w="1571636">
                  <a:extLst>
                    <a:ext uri="{9D8B030D-6E8A-4147-A177-3AD203B41FA5}">
                      <a16:colId xmlns:a16="http://schemas.microsoft.com/office/drawing/2014/main" val="20000"/>
                    </a:ext>
                  </a:extLst>
                </a:gridCol>
                <a:gridCol w="1428760">
                  <a:extLst>
                    <a:ext uri="{9D8B030D-6E8A-4147-A177-3AD203B41FA5}">
                      <a16:colId xmlns:a16="http://schemas.microsoft.com/office/drawing/2014/main" val="20001"/>
                    </a:ext>
                  </a:extLst>
                </a:gridCol>
                <a:gridCol w="1357322">
                  <a:extLst>
                    <a:ext uri="{9D8B030D-6E8A-4147-A177-3AD203B41FA5}">
                      <a16:colId xmlns:a16="http://schemas.microsoft.com/office/drawing/2014/main" val="20002"/>
                    </a:ext>
                  </a:extLst>
                </a:gridCol>
                <a:gridCol w="1357322">
                  <a:extLst>
                    <a:ext uri="{9D8B030D-6E8A-4147-A177-3AD203B41FA5}">
                      <a16:colId xmlns:a16="http://schemas.microsoft.com/office/drawing/2014/main" val="20003"/>
                    </a:ext>
                  </a:extLst>
                </a:gridCol>
                <a:gridCol w="1249435">
                  <a:extLst>
                    <a:ext uri="{9D8B030D-6E8A-4147-A177-3AD203B41FA5}">
                      <a16:colId xmlns:a16="http://schemas.microsoft.com/office/drawing/2014/main" val="20004"/>
                    </a:ext>
                  </a:extLst>
                </a:gridCol>
                <a:gridCol w="1393769">
                  <a:extLst>
                    <a:ext uri="{9D8B030D-6E8A-4147-A177-3AD203B41FA5}">
                      <a16:colId xmlns:a16="http://schemas.microsoft.com/office/drawing/2014/main" val="20005"/>
                    </a:ext>
                  </a:extLst>
                </a:gridCol>
              </a:tblGrid>
              <a:tr h="1693080">
                <a:tc>
                  <a:txBody>
                    <a:bodyPr/>
                    <a:lstStyle/>
                    <a:p>
                      <a:pPr algn="just">
                        <a:spcAft>
                          <a:spcPts val="0"/>
                        </a:spcAft>
                      </a:pPr>
                      <a:r>
                        <a:rPr lang="kk-KZ" sz="2400" dirty="0">
                          <a:solidFill>
                            <a:schemeClr val="bg1"/>
                          </a:solidFill>
                          <a:latin typeface="Times New Roman"/>
                          <a:ea typeface="Times New Roman"/>
                        </a:rPr>
                        <a:t>Вариациялар, дисперсиялар</a:t>
                      </a:r>
                      <a:endParaRPr lang="ru-RU"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2400" dirty="0">
                          <a:solidFill>
                            <a:schemeClr val="bg1"/>
                          </a:solidFill>
                          <a:latin typeface="Times New Roman"/>
                          <a:ea typeface="Times New Roman"/>
                        </a:rPr>
                        <a:t>Квадра. қосындысы </a:t>
                      </a:r>
                      <a:endParaRPr lang="ru-RU" sz="2400" dirty="0">
                        <a:solidFill>
                          <a:schemeClr val="bg1"/>
                        </a:solidFill>
                        <a:latin typeface="Times New Roman"/>
                        <a:ea typeface="Times New Roman"/>
                      </a:endParaRPr>
                    </a:p>
                    <a:p>
                      <a:pPr algn="just">
                        <a:spcAft>
                          <a:spcPts val="0"/>
                        </a:spcAft>
                      </a:pPr>
                      <a:r>
                        <a:rPr lang="kk-KZ" sz="2400" dirty="0">
                          <a:solidFill>
                            <a:schemeClr val="bg1"/>
                          </a:solidFill>
                          <a:latin typeface="Times New Roman"/>
                          <a:ea typeface="Times New Roman"/>
                        </a:rPr>
                        <a:t>(ауытқулар</a:t>
                      </a:r>
                      <a:endParaRPr lang="ru-RU"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2400" dirty="0">
                          <a:solidFill>
                            <a:schemeClr val="bg1"/>
                          </a:solidFill>
                          <a:latin typeface="Times New Roman"/>
                          <a:ea typeface="Times New Roman"/>
                        </a:rPr>
                        <a:t>Еркіндік</a:t>
                      </a:r>
                      <a:r>
                        <a:rPr lang="kk-KZ" sz="2400" baseline="0" dirty="0">
                          <a:solidFill>
                            <a:schemeClr val="bg1"/>
                          </a:solidFill>
                          <a:latin typeface="Times New Roman"/>
                          <a:ea typeface="Times New Roman"/>
                        </a:rPr>
                        <a:t> дәрежелерінің саны</a:t>
                      </a:r>
                      <a:endParaRPr lang="ru-RU"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2400" dirty="0">
                          <a:solidFill>
                            <a:schemeClr val="bg1"/>
                          </a:solidFill>
                          <a:latin typeface="Times New Roman"/>
                          <a:ea typeface="Times New Roman"/>
                        </a:rPr>
                        <a:t>Орта  квадрат </a:t>
                      </a:r>
                      <a:r>
                        <a:rPr lang="en-US" sz="2400" dirty="0">
                          <a:solidFill>
                            <a:schemeClr val="bg1"/>
                          </a:solidFill>
                          <a:latin typeface="Times New Roman"/>
                          <a:ea typeface="Times New Roman"/>
                        </a:rPr>
                        <a:t>MS</a:t>
                      </a:r>
                      <a:endParaRPr lang="ru-RU"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0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20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93080">
                <a:tc>
                  <a:txBody>
                    <a:bodyPr/>
                    <a:lstStyle/>
                    <a:p>
                      <a:pPr algn="just">
                        <a:spcAft>
                          <a:spcPts val="0"/>
                        </a:spcAft>
                      </a:pPr>
                      <a:r>
                        <a:rPr lang="kk-KZ" sz="2400" dirty="0">
                          <a:solidFill>
                            <a:schemeClr val="bg1"/>
                          </a:solidFill>
                          <a:latin typeface="Times New Roman"/>
                          <a:ea typeface="Times New Roman"/>
                        </a:rPr>
                        <a:t>Топаралық</a:t>
                      </a:r>
                      <a:r>
                        <a:rPr lang="ru-RU" sz="2400" dirty="0">
                          <a:solidFill>
                            <a:schemeClr val="bg1"/>
                          </a:solidFill>
                          <a:latin typeface="Times New Roman"/>
                          <a:ea typeface="Times New Roman"/>
                        </a:rPr>
                        <a:t>(</a:t>
                      </a:r>
                      <a:r>
                        <a:rPr lang="kk-KZ" sz="2400" dirty="0">
                          <a:solidFill>
                            <a:schemeClr val="bg1"/>
                          </a:solidFill>
                          <a:latin typeface="Times New Roman"/>
                          <a:ea typeface="Times New Roman"/>
                        </a:rPr>
                        <a:t>фактор А)</a:t>
                      </a:r>
                      <a:endParaRPr lang="ru-RU"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40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rPr>
                        <a:t>k</a:t>
                      </a:r>
                      <a:r>
                        <a:rPr lang="ru-RU" sz="2400">
                          <a:solidFill>
                            <a:schemeClr val="bg1"/>
                          </a:solidFill>
                          <a:latin typeface="Times New Roman"/>
                          <a:ea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0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2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93080">
                <a:tc>
                  <a:txBody>
                    <a:bodyPr/>
                    <a:lstStyle/>
                    <a:p>
                      <a:pPr algn="just">
                        <a:spcAft>
                          <a:spcPts val="0"/>
                        </a:spcAft>
                      </a:pPr>
                      <a:r>
                        <a:rPr lang="kk-KZ" sz="2400" dirty="0">
                          <a:solidFill>
                            <a:schemeClr val="bg1"/>
                          </a:solidFill>
                          <a:latin typeface="Times New Roman"/>
                          <a:ea typeface="Times New Roman"/>
                        </a:rPr>
                        <a:t>Топішілік (қалдық)</a:t>
                      </a:r>
                      <a:endParaRPr lang="ru-RU"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40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rPr>
                        <a:t>k(r-1)</a:t>
                      </a:r>
                      <a:endParaRPr lang="ru-RU" sz="240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0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2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64360">
                <a:tc>
                  <a:txBody>
                    <a:bodyPr/>
                    <a:lstStyle/>
                    <a:p>
                      <a:pPr algn="just">
                        <a:spcAft>
                          <a:spcPts val="0"/>
                        </a:spcAft>
                      </a:pPr>
                      <a:r>
                        <a:rPr lang="kk-KZ" sz="2400" dirty="0">
                          <a:solidFill>
                            <a:schemeClr val="bg1"/>
                          </a:solidFill>
                          <a:latin typeface="Times New Roman"/>
                          <a:ea typeface="Times New Roman"/>
                        </a:rPr>
                        <a:t>Жалпы</a:t>
                      </a:r>
                      <a:endParaRPr lang="ru-RU"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40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400">
                          <a:solidFill>
                            <a:schemeClr val="bg1"/>
                          </a:solidFill>
                          <a:latin typeface="Times New Roman"/>
                          <a:ea typeface="Times New Roman"/>
                        </a:rPr>
                        <a:t>kr-1</a:t>
                      </a:r>
                      <a:endParaRPr lang="ru-RU" sz="240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4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20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200"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9402" name="Object 10"/>
          <p:cNvGraphicFramePr>
            <a:graphicFrameLocks noChangeAspect="1"/>
          </p:cNvGraphicFramePr>
          <p:nvPr/>
        </p:nvGraphicFramePr>
        <p:xfrm>
          <a:off x="5929322" y="1142984"/>
          <a:ext cx="1607366" cy="1000132"/>
        </p:xfrm>
        <a:graphic>
          <a:graphicData uri="http://schemas.openxmlformats.org/presentationml/2006/ole">
            <mc:AlternateContent xmlns:mc="http://schemas.openxmlformats.org/markup-compatibility/2006">
              <mc:Choice xmlns:v="urn:schemas-microsoft-com:vml" Requires="v">
                <p:oleObj spid="_x0000_s59413" name="Формула" r:id="rId3" imgW="317160" imgH="228600" progId="Equation.3">
                  <p:embed/>
                </p:oleObj>
              </mc:Choice>
              <mc:Fallback>
                <p:oleObj name="Формула" r:id="rId3" imgW="317160" imgH="228600" progId="Equation.3">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9322" y="1142984"/>
                        <a:ext cx="1607366" cy="10001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401" name="Object 9"/>
          <p:cNvGraphicFramePr>
            <a:graphicFrameLocks noChangeAspect="1"/>
          </p:cNvGraphicFramePr>
          <p:nvPr/>
        </p:nvGraphicFramePr>
        <p:xfrm>
          <a:off x="7626350" y="3571875"/>
          <a:ext cx="1501775" cy="571500"/>
        </p:xfrm>
        <a:graphic>
          <a:graphicData uri="http://schemas.openxmlformats.org/presentationml/2006/ole">
            <mc:AlternateContent xmlns:mc="http://schemas.openxmlformats.org/markup-compatibility/2006">
              <mc:Choice xmlns:v="urn:schemas-microsoft-com:vml" Requires="v">
                <p:oleObj spid="_x0000_s59414" name="Формула" r:id="rId5" imgW="622080" imgH="241200" progId="Equation.3">
                  <p:embed/>
                </p:oleObj>
              </mc:Choice>
              <mc:Fallback>
                <p:oleObj name="Формула" r:id="rId5" imgW="622080" imgH="241200" progId="Equation.3">
                  <p:embed/>
                  <p:pic>
                    <p:nvPicPr>
                      <p:cNvPr id="0"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6350" y="3571875"/>
                        <a:ext cx="1501775"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400" name="Object 8"/>
          <p:cNvGraphicFramePr>
            <a:graphicFrameLocks noChangeAspect="1"/>
          </p:cNvGraphicFramePr>
          <p:nvPr/>
        </p:nvGraphicFramePr>
        <p:xfrm>
          <a:off x="2017713" y="2643188"/>
          <a:ext cx="1177925" cy="933450"/>
        </p:xfrm>
        <a:graphic>
          <a:graphicData uri="http://schemas.openxmlformats.org/presentationml/2006/ole">
            <mc:AlternateContent xmlns:mc="http://schemas.openxmlformats.org/markup-compatibility/2006">
              <mc:Choice xmlns:v="urn:schemas-microsoft-com:vml" Requires="v">
                <p:oleObj spid="_x0000_s59415" name="Формула" r:id="rId7" imgW="419040" imgH="241200" progId="Equation.3">
                  <p:embed/>
                </p:oleObj>
              </mc:Choice>
              <mc:Fallback>
                <p:oleObj name="Формула" r:id="rId7" imgW="419040" imgH="241200" progId="Equation.3">
                  <p:embed/>
                  <p:pic>
                    <p:nvPicPr>
                      <p:cNvPr id="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7713" y="2643188"/>
                        <a:ext cx="1177925" cy="933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9" name="Object 7"/>
          <p:cNvGraphicFramePr>
            <a:graphicFrameLocks noChangeAspect="1"/>
          </p:cNvGraphicFramePr>
          <p:nvPr/>
        </p:nvGraphicFramePr>
        <p:xfrm>
          <a:off x="4729163" y="2714625"/>
          <a:ext cx="1112837" cy="785813"/>
        </p:xfrm>
        <a:graphic>
          <a:graphicData uri="http://schemas.openxmlformats.org/presentationml/2006/ole">
            <mc:AlternateContent xmlns:mc="http://schemas.openxmlformats.org/markup-compatibility/2006">
              <mc:Choice xmlns:v="urn:schemas-microsoft-com:vml" Requires="v">
                <p:oleObj spid="_x0000_s59416" name="Формула" r:id="rId9" imgW="469800" imgH="241200" progId="Equation.3">
                  <p:embed/>
                </p:oleObj>
              </mc:Choice>
              <mc:Fallback>
                <p:oleObj name="Формула" r:id="rId9" imgW="469800" imgH="24120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29163" y="2714625"/>
                        <a:ext cx="1112837" cy="785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8" name="Object 6"/>
          <p:cNvGraphicFramePr>
            <a:graphicFrameLocks noChangeAspect="1"/>
          </p:cNvGraphicFramePr>
          <p:nvPr/>
        </p:nvGraphicFramePr>
        <p:xfrm>
          <a:off x="6029325" y="2786063"/>
          <a:ext cx="1798638" cy="1062037"/>
        </p:xfrm>
        <a:graphic>
          <a:graphicData uri="http://schemas.openxmlformats.org/presentationml/2006/ole">
            <mc:AlternateContent xmlns:mc="http://schemas.openxmlformats.org/markup-compatibility/2006">
              <mc:Choice xmlns:v="urn:schemas-microsoft-com:vml" Requires="v">
                <p:oleObj spid="_x0000_s59417" name="Формула" r:id="rId11" imgW="774360" imgH="457200" progId="Equation.3">
                  <p:embed/>
                </p:oleObj>
              </mc:Choice>
              <mc:Fallback>
                <p:oleObj name="Формула" r:id="rId11" imgW="774360" imgH="4572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29325" y="2786063"/>
                        <a:ext cx="1798638" cy="1062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7" name="Object 5"/>
          <p:cNvGraphicFramePr>
            <a:graphicFrameLocks noChangeAspect="1"/>
          </p:cNvGraphicFramePr>
          <p:nvPr/>
        </p:nvGraphicFramePr>
        <p:xfrm>
          <a:off x="7291388" y="928688"/>
          <a:ext cx="1196975" cy="1214437"/>
        </p:xfrm>
        <a:graphic>
          <a:graphicData uri="http://schemas.openxmlformats.org/presentationml/2006/ole">
            <mc:AlternateContent xmlns:mc="http://schemas.openxmlformats.org/markup-compatibility/2006">
              <mc:Choice xmlns:v="urn:schemas-microsoft-com:vml" Requires="v">
                <p:oleObj spid="_x0000_s59418" name="Формула" r:id="rId13" imgW="622080" imgH="241200" progId="Equation.3">
                  <p:embed/>
                </p:oleObj>
              </mc:Choice>
              <mc:Fallback>
                <p:oleObj name="Формула" r:id="rId13" imgW="622080" imgH="241200" progId="Equation.3">
                  <p:embed/>
                  <p:pic>
                    <p:nvPicPr>
                      <p:cNvPr id="0" name="Picture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91388" y="928688"/>
                        <a:ext cx="1196975" cy="1214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6" name="Object 4"/>
          <p:cNvGraphicFramePr>
            <a:graphicFrameLocks noChangeAspect="1"/>
          </p:cNvGraphicFramePr>
          <p:nvPr/>
        </p:nvGraphicFramePr>
        <p:xfrm>
          <a:off x="1928794" y="4286256"/>
          <a:ext cx="1357322" cy="835276"/>
        </p:xfrm>
        <a:graphic>
          <a:graphicData uri="http://schemas.openxmlformats.org/presentationml/2006/ole">
            <mc:AlternateContent xmlns:mc="http://schemas.openxmlformats.org/markup-compatibility/2006">
              <mc:Choice xmlns:v="urn:schemas-microsoft-com:vml" Requires="v">
                <p:oleObj spid="_x0000_s59419" name="Формула" r:id="rId15" imgW="368300" imgH="228600" progId="Equation.3">
                  <p:embed/>
                </p:oleObj>
              </mc:Choice>
              <mc:Fallback>
                <p:oleObj name="Формула" r:id="rId15" imgW="368300" imgH="228600" progId="Equation.3">
                  <p:embed/>
                  <p:pic>
                    <p:nvPicPr>
                      <p:cNvPr id="0" name="Picture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28794" y="4286256"/>
                        <a:ext cx="1357322" cy="8352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5" name="Object 3"/>
          <p:cNvGraphicFramePr>
            <a:graphicFrameLocks noChangeAspect="1"/>
          </p:cNvGraphicFramePr>
          <p:nvPr/>
        </p:nvGraphicFramePr>
        <p:xfrm>
          <a:off x="4786314" y="4286256"/>
          <a:ext cx="1214446" cy="785819"/>
        </p:xfrm>
        <a:graphic>
          <a:graphicData uri="http://schemas.openxmlformats.org/presentationml/2006/ole">
            <mc:AlternateContent xmlns:mc="http://schemas.openxmlformats.org/markup-compatibility/2006">
              <mc:Choice xmlns:v="urn:schemas-microsoft-com:vml" Requires="v">
                <p:oleObj spid="_x0000_s59420" name="Формула" r:id="rId17" imgW="419100" imgH="228600" progId="Equation.3">
                  <p:embed/>
                </p:oleObj>
              </mc:Choice>
              <mc:Fallback>
                <p:oleObj name="Формула" r:id="rId17" imgW="419100" imgH="228600" progId="Equation.3">
                  <p:embed/>
                  <p:pic>
                    <p:nvPicPr>
                      <p:cNvPr id="0"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86314" y="4286256"/>
                        <a:ext cx="1214446" cy="7858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4" name="Object 2"/>
          <p:cNvGraphicFramePr>
            <a:graphicFrameLocks noChangeAspect="1"/>
          </p:cNvGraphicFramePr>
          <p:nvPr/>
        </p:nvGraphicFramePr>
        <p:xfrm>
          <a:off x="2000232" y="5715016"/>
          <a:ext cx="1000132" cy="769338"/>
        </p:xfrm>
        <a:graphic>
          <a:graphicData uri="http://schemas.openxmlformats.org/presentationml/2006/ole">
            <mc:AlternateContent xmlns:mc="http://schemas.openxmlformats.org/markup-compatibility/2006">
              <mc:Choice xmlns:v="urn:schemas-microsoft-com:vml" Requires="v">
                <p:oleObj spid="_x0000_s59421" name="Формула" r:id="rId19" imgW="368300" imgH="241300" progId="Equation.3">
                  <p:embed/>
                </p:oleObj>
              </mc:Choice>
              <mc:Fallback>
                <p:oleObj name="Формула" r:id="rId19" imgW="368300" imgH="241300" progId="Equation.3">
                  <p:embed/>
                  <p:pic>
                    <p:nvPicPr>
                      <p:cNvPr id="0" name="Picture 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000232" y="5715016"/>
                        <a:ext cx="1000132" cy="769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3" name="Object 1"/>
          <p:cNvGraphicFramePr>
            <a:graphicFrameLocks noChangeAspect="1"/>
          </p:cNvGraphicFramePr>
          <p:nvPr/>
        </p:nvGraphicFramePr>
        <p:xfrm>
          <a:off x="4714876" y="5786454"/>
          <a:ext cx="1214446" cy="621028"/>
        </p:xfrm>
        <a:graphic>
          <a:graphicData uri="http://schemas.openxmlformats.org/presentationml/2006/ole">
            <mc:AlternateContent xmlns:mc="http://schemas.openxmlformats.org/markup-compatibility/2006">
              <mc:Choice xmlns:v="urn:schemas-microsoft-com:vml" Requires="v">
                <p:oleObj spid="_x0000_s59422" name="Формула" r:id="rId21" imgW="418918" imgH="241195" progId="Equation.3">
                  <p:embed/>
                </p:oleObj>
              </mc:Choice>
              <mc:Fallback>
                <p:oleObj name="Формула" r:id="rId21" imgW="418918" imgH="241195" progId="Equation.3">
                  <p:embed/>
                  <p:pic>
                    <p:nvPicPr>
                      <p:cNvPr id="0" name="Picture 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714876" y="5786454"/>
                        <a:ext cx="1214446" cy="6210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000108"/>
          </a:xfrm>
        </p:spPr>
        <p:txBody>
          <a:bodyPr>
            <a:normAutofit/>
          </a:bodyPr>
          <a:lstStyle/>
          <a:p>
            <a:pPr algn="ctr"/>
            <a:r>
              <a:rPr lang="kk-KZ" i="1" dirty="0">
                <a:solidFill>
                  <a:schemeClr val="tx2"/>
                </a:solidFill>
              </a:rPr>
              <a:t>Мысал</a:t>
            </a:r>
            <a:r>
              <a:rPr lang="ru-RU" i="1" dirty="0">
                <a:solidFill>
                  <a:schemeClr val="tx2"/>
                </a:solidFill>
              </a:rPr>
              <a:t>: </a:t>
            </a:r>
            <a:endParaRPr lang="ru-RU" dirty="0">
              <a:solidFill>
                <a:schemeClr val="tx2"/>
              </a:solidFill>
            </a:endParaRPr>
          </a:p>
        </p:txBody>
      </p:sp>
      <p:sp>
        <p:nvSpPr>
          <p:cNvPr id="3" name="Подзаголовок 2"/>
          <p:cNvSpPr>
            <a:spLocks noGrp="1"/>
          </p:cNvSpPr>
          <p:nvPr>
            <p:ph type="subTitle" idx="1"/>
          </p:nvPr>
        </p:nvSpPr>
        <p:spPr>
          <a:xfrm>
            <a:off x="285720" y="1142984"/>
            <a:ext cx="8610600" cy="5715016"/>
          </a:xfrm>
        </p:spPr>
        <p:txBody>
          <a:bodyPr>
            <a:normAutofit fontScale="92500"/>
          </a:bodyPr>
          <a:lstStyle/>
          <a:p>
            <a:pPr algn="ctr"/>
            <a:r>
              <a:rPr lang="kk-KZ" sz="3200" dirty="0">
                <a:solidFill>
                  <a:srgbClr val="FFC000"/>
                </a:solidFill>
              </a:rPr>
              <a:t>      </a:t>
            </a:r>
            <a:r>
              <a:rPr lang="kk-KZ" sz="3200" dirty="0">
                <a:solidFill>
                  <a:schemeClr val="bg1"/>
                </a:solidFill>
              </a:rPr>
              <a:t>Темекі шегудің тыныс алу жолдары         ауруларына ықпалы.</a:t>
            </a:r>
          </a:p>
          <a:p>
            <a:pPr algn="just"/>
            <a:r>
              <a:rPr lang="kk-KZ" sz="3200" dirty="0">
                <a:solidFill>
                  <a:schemeClr val="bg1"/>
                </a:solidFill>
              </a:rPr>
              <a:t>Белгілі бір жас шамасы категориясындағы үлкейген тұрғындар арасында екі жыл ішінде тыныс алу жолдары ауруына ұшыраған адамдардың саны белгіленді.  Зерттеу мақсаты темекі шегудің тыныс алу мүшелері ауруларына ықпалын статистикалық дәлелдеу. Әрқайсысы 4 адамнан тұратын 3 топ кездейсоқ таңдалынып алынды, олардың: І топ-темекі шекпейтіндер; ІІ- темекі шегу стажы 5 жылға дейін, ІІІ темекі шегу стажы 5 жылдан көп. </a:t>
            </a:r>
            <a:endParaRPr lang="ru-RU" sz="3200" dirty="0">
              <a:solidFill>
                <a:schemeClr val="bg1"/>
              </a:solidFill>
            </a:endParaRPr>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000108"/>
          </a:xfrm>
        </p:spPr>
        <p:txBody>
          <a:bodyPr>
            <a:normAutofit/>
          </a:bodyPr>
          <a:lstStyle/>
          <a:p>
            <a:pPr algn="ctr"/>
            <a:r>
              <a:rPr lang="kk-KZ" i="1" dirty="0">
                <a:solidFill>
                  <a:schemeClr val="bg1"/>
                </a:solidFill>
              </a:rPr>
              <a:t>Мысал</a:t>
            </a:r>
            <a:r>
              <a:rPr lang="ru-RU" i="1" dirty="0">
                <a:solidFill>
                  <a:schemeClr val="bg1"/>
                </a:solidFill>
              </a:rPr>
              <a:t>: </a:t>
            </a:r>
            <a:endParaRPr lang="ru-RU" dirty="0">
              <a:solidFill>
                <a:schemeClr val="bg1"/>
              </a:solidFill>
            </a:endParaRPr>
          </a:p>
        </p:txBody>
      </p:sp>
      <p:sp>
        <p:nvSpPr>
          <p:cNvPr id="3" name="Подзаголовок 2"/>
          <p:cNvSpPr>
            <a:spLocks noGrp="1"/>
          </p:cNvSpPr>
          <p:nvPr>
            <p:ph type="subTitle" idx="1"/>
          </p:nvPr>
        </p:nvSpPr>
        <p:spPr>
          <a:xfrm>
            <a:off x="285720" y="1142984"/>
            <a:ext cx="8610600" cy="5715016"/>
          </a:xfrm>
        </p:spPr>
        <p:txBody>
          <a:bodyPr>
            <a:normAutofit/>
          </a:bodyPr>
          <a:lstStyle/>
          <a:p>
            <a:pPr algn="just"/>
            <a:r>
              <a:rPr lang="kk-KZ" sz="3600" dirty="0">
                <a:solidFill>
                  <a:schemeClr val="bg1"/>
                </a:solidFill>
              </a:rPr>
              <a:t>Зерттелетін  фактор А: темекі шегу. </a:t>
            </a:r>
          </a:p>
          <a:p>
            <a:pPr algn="just"/>
            <a:r>
              <a:rPr lang="kk-KZ" sz="3600" dirty="0">
                <a:solidFill>
                  <a:schemeClr val="bg1"/>
                </a:solidFill>
              </a:rPr>
              <a:t>Фактор деңгейлері</a:t>
            </a:r>
            <a:r>
              <a:rPr lang="ru-RU" sz="3600" dirty="0">
                <a:solidFill>
                  <a:schemeClr val="bg1"/>
                </a:solidFill>
              </a:rPr>
              <a:t>:</a:t>
            </a:r>
            <a:r>
              <a:rPr lang="kk-KZ" sz="3600" dirty="0">
                <a:solidFill>
                  <a:schemeClr val="bg1"/>
                </a:solidFill>
              </a:rPr>
              <a:t> А</a:t>
            </a:r>
            <a:r>
              <a:rPr lang="kk-KZ" sz="3600" baseline="-25000" dirty="0">
                <a:solidFill>
                  <a:schemeClr val="bg1"/>
                </a:solidFill>
              </a:rPr>
              <a:t>1</a:t>
            </a:r>
            <a:r>
              <a:rPr lang="kk-KZ" sz="3600" dirty="0">
                <a:solidFill>
                  <a:schemeClr val="bg1"/>
                </a:solidFill>
              </a:rPr>
              <a:t> А</a:t>
            </a:r>
            <a:r>
              <a:rPr lang="kk-KZ" sz="3600" baseline="-25000" dirty="0">
                <a:solidFill>
                  <a:schemeClr val="bg1"/>
                </a:solidFill>
              </a:rPr>
              <a:t>2</a:t>
            </a:r>
            <a:r>
              <a:rPr lang="kk-KZ" sz="3600" dirty="0">
                <a:solidFill>
                  <a:schemeClr val="bg1"/>
                </a:solidFill>
              </a:rPr>
              <a:t> А</a:t>
            </a:r>
            <a:r>
              <a:rPr lang="kk-KZ" sz="3600" baseline="-25000" dirty="0">
                <a:solidFill>
                  <a:schemeClr val="bg1"/>
                </a:solidFill>
              </a:rPr>
              <a:t>3</a:t>
            </a:r>
            <a:r>
              <a:rPr lang="kk-KZ" sz="3600" dirty="0">
                <a:solidFill>
                  <a:schemeClr val="bg1"/>
                </a:solidFill>
              </a:rPr>
              <a:t> – темекі шегу стажы.</a:t>
            </a:r>
          </a:p>
          <a:p>
            <a:pPr algn="just"/>
            <a:r>
              <a:rPr lang="kk-KZ" sz="3600" dirty="0">
                <a:solidFill>
                  <a:schemeClr val="bg1"/>
                </a:solidFill>
              </a:rPr>
              <a:t>Темекі шегу факторына жауап – тыныс алу жолдары ауруларының саны.  </a:t>
            </a:r>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428736"/>
          </a:xfrm>
        </p:spPr>
        <p:txBody>
          <a:bodyPr>
            <a:normAutofit fontScale="90000"/>
          </a:bodyPr>
          <a:lstStyle/>
          <a:p>
            <a:pPr algn="ctr"/>
            <a:r>
              <a:rPr lang="kk-KZ" i="1" dirty="0">
                <a:solidFill>
                  <a:schemeClr val="bg1"/>
                </a:solidFill>
              </a:rPr>
              <a:t>Дисперсиялық талдау жүргіземіз</a:t>
            </a:r>
            <a:r>
              <a:rPr lang="ru-RU" i="1" dirty="0">
                <a:solidFill>
                  <a:schemeClr val="bg1"/>
                </a:solidFill>
              </a:rPr>
              <a:t>: </a:t>
            </a:r>
            <a:endParaRPr lang="ru-RU" dirty="0">
              <a:solidFill>
                <a:schemeClr val="bg1"/>
              </a:solidFill>
            </a:endParaRPr>
          </a:p>
        </p:txBody>
      </p:sp>
      <p:sp>
        <p:nvSpPr>
          <p:cNvPr id="3" name="Подзаголовок 2"/>
          <p:cNvSpPr>
            <a:spLocks noGrp="1"/>
          </p:cNvSpPr>
          <p:nvPr>
            <p:ph type="subTitle" idx="1"/>
          </p:nvPr>
        </p:nvSpPr>
        <p:spPr>
          <a:xfrm>
            <a:off x="285720" y="1428736"/>
            <a:ext cx="8610600" cy="5429264"/>
          </a:xfrm>
        </p:spPr>
        <p:txBody>
          <a:bodyPr>
            <a:normAutofit/>
          </a:bodyPr>
          <a:lstStyle/>
          <a:p>
            <a:pPr lvl="0" algn="just"/>
            <a:r>
              <a:rPr lang="kk-KZ" sz="3200" dirty="0"/>
              <a:t>1. Жорамалдарды ұйғарамыз:</a:t>
            </a:r>
            <a:endParaRPr lang="ru-RU" sz="3200" dirty="0"/>
          </a:p>
          <a:p>
            <a:pPr algn="just"/>
            <a:r>
              <a:rPr lang="en-US" sz="3200" dirty="0">
                <a:solidFill>
                  <a:schemeClr val="bg1"/>
                </a:solidFill>
              </a:rPr>
              <a:t>H</a:t>
            </a:r>
            <a:r>
              <a:rPr lang="ru-RU" sz="3200" baseline="-25000" dirty="0">
                <a:solidFill>
                  <a:schemeClr val="bg1"/>
                </a:solidFill>
              </a:rPr>
              <a:t>0</a:t>
            </a:r>
            <a:r>
              <a:rPr lang="kk-KZ" sz="3200" dirty="0">
                <a:solidFill>
                  <a:schemeClr val="bg1"/>
                </a:solidFill>
              </a:rPr>
              <a:t>- темекі шегу тыныс алу мүшелері ауруларына ықпал етпейді.</a:t>
            </a:r>
            <a:endParaRPr lang="ru-RU" sz="3200" dirty="0">
              <a:solidFill>
                <a:schemeClr val="bg1"/>
              </a:solidFill>
            </a:endParaRPr>
          </a:p>
          <a:p>
            <a:pPr algn="just"/>
            <a:r>
              <a:rPr lang="en-US" sz="3200" dirty="0">
                <a:solidFill>
                  <a:schemeClr val="bg1"/>
                </a:solidFill>
              </a:rPr>
              <a:t>H</a:t>
            </a:r>
            <a:r>
              <a:rPr lang="ru-RU" sz="3200" baseline="-25000" dirty="0">
                <a:solidFill>
                  <a:schemeClr val="bg1"/>
                </a:solidFill>
              </a:rPr>
              <a:t>1 </a:t>
            </a:r>
            <a:r>
              <a:rPr lang="kk-KZ" sz="3200" dirty="0">
                <a:solidFill>
                  <a:schemeClr val="bg1"/>
                </a:solidFill>
              </a:rPr>
              <a:t>- темекі шегу тыныс алу мүшелері ауруларына  маңызды ықпал етеді.</a:t>
            </a:r>
            <a:endParaRPr lang="ru-RU" sz="2800" dirty="0">
              <a:solidFill>
                <a:schemeClr val="bg1"/>
              </a:solidFill>
            </a:endParaRP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04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0"/>
            <a:ext cx="7851648" cy="1428736"/>
          </a:xfrm>
        </p:spPr>
        <p:txBody>
          <a:bodyPr>
            <a:normAutofit fontScale="90000"/>
          </a:bodyPr>
          <a:lstStyle/>
          <a:p>
            <a:pPr algn="ctr"/>
            <a:r>
              <a:rPr lang="kk-KZ" i="1" dirty="0">
                <a:solidFill>
                  <a:schemeClr val="bg1"/>
                </a:solidFill>
              </a:rPr>
              <a:t>Екі және көп факторлы дисперсиялық талдау</a:t>
            </a:r>
            <a:r>
              <a:rPr lang="ru-RU" i="1" dirty="0">
                <a:solidFill>
                  <a:schemeClr val="bg1"/>
                </a:solidFill>
              </a:rPr>
              <a:t>: </a:t>
            </a:r>
            <a:endParaRPr lang="ru-RU" dirty="0">
              <a:solidFill>
                <a:schemeClr val="bg1"/>
              </a:solidFill>
            </a:endParaRPr>
          </a:p>
        </p:txBody>
      </p:sp>
      <p:sp>
        <p:nvSpPr>
          <p:cNvPr id="3" name="Подзаголовок 2"/>
          <p:cNvSpPr>
            <a:spLocks noGrp="1"/>
          </p:cNvSpPr>
          <p:nvPr>
            <p:ph type="subTitle" idx="1"/>
          </p:nvPr>
        </p:nvSpPr>
        <p:spPr>
          <a:xfrm>
            <a:off x="285720" y="1428736"/>
            <a:ext cx="8610600" cy="5429264"/>
          </a:xfrm>
        </p:spPr>
        <p:txBody>
          <a:bodyPr>
            <a:normAutofit/>
          </a:bodyPr>
          <a:lstStyle/>
          <a:p>
            <a:pPr algn="just"/>
            <a:r>
              <a:rPr lang="kk-KZ" sz="4000" dirty="0">
                <a:solidFill>
                  <a:schemeClr val="bg1"/>
                </a:solidFill>
              </a:rPr>
              <a:t>Факторлар саны екеу немесе бірнешеу болғанда дисперсиялық талдау идеясы (факторлық және қалдық дисперсияларды салыстыру) өзгермейді, алайда күрделенеді.</a:t>
            </a:r>
            <a:endParaRPr lang="ru-RU" sz="4000" dirty="0">
              <a:solidFill>
                <a:schemeClr val="bg1"/>
              </a:solidFill>
            </a:endParaRPr>
          </a:p>
          <a:p>
            <a:pPr algn="just"/>
            <a:endParaRPr lang="ru-RU" sz="2800" dirty="0"/>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50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91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22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4286"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04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65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1450</TotalTime>
  <Words>977</Words>
  <Application>Microsoft Office PowerPoint</Application>
  <PresentationFormat>Экран (4:3)</PresentationFormat>
  <Paragraphs>156</Paragraphs>
  <Slides>24</Slides>
  <Notes>1</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24</vt:i4>
      </vt:variant>
    </vt:vector>
  </HeadingPairs>
  <TitlesOfParts>
    <vt:vector size="31" baseType="lpstr">
      <vt:lpstr>Calibri</vt:lpstr>
      <vt:lpstr>Constantia</vt:lpstr>
      <vt:lpstr>Times New Roman</vt:lpstr>
      <vt:lpstr>Wingdings</vt:lpstr>
      <vt:lpstr>Wingdings 2</vt:lpstr>
      <vt:lpstr>Поток</vt:lpstr>
      <vt:lpstr>Формула</vt:lpstr>
      <vt:lpstr>  </vt:lpstr>
      <vt:lpstr>Дисперсиялық талдаудың негізгі міндеті:</vt:lpstr>
      <vt:lpstr>Дисперсиялық талдау</vt:lpstr>
      <vt:lpstr>Дисперсиялық талдау бірнеше деңгейлермен сипатталатын факторлардың ықпалын оқып үйрену үшін қолданылады. </vt:lpstr>
      <vt:lpstr>Мысал:</vt:lpstr>
      <vt:lpstr>Мысал</vt:lpstr>
      <vt:lpstr>Бірфакторлы  дисперсиялық талдау.</vt:lpstr>
      <vt:lpstr> </vt:lpstr>
      <vt:lpstr>Дисперсиялық талдаудың негізгі  идеясы:</vt:lpstr>
      <vt:lpstr>Квадраттар қосындысы:</vt:lpstr>
      <vt:lpstr>Квадраттар қосындысы:</vt:lpstr>
      <vt:lpstr>Ауытқудың орта квадраттары:</vt:lpstr>
      <vt:lpstr>Ауытқудың орта квадраттары:</vt:lpstr>
      <vt:lpstr>  </vt:lpstr>
      <vt:lpstr>  </vt:lpstr>
      <vt:lpstr>Дисперсиялық талдауды жүргізу әдісі: </vt:lpstr>
      <vt:lpstr>Дисперсиялық талдауды жүргізу әдісі: </vt:lpstr>
      <vt:lpstr>Дисперсиялық талдауды жүргізу әдісі:  </vt:lpstr>
      <vt:lpstr>Дисперсиялық талдауды жүргізу әдісі: </vt:lpstr>
      <vt:lpstr>Дисперсиялық талдау кестесі: </vt:lpstr>
      <vt:lpstr>Мысал: </vt:lpstr>
      <vt:lpstr>Мысал: </vt:lpstr>
      <vt:lpstr>Дисперсиялық талдау жүргіземіз: </vt:lpstr>
      <vt:lpstr>Екі және көп факторлы дисперсиялық талдау: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Выборочный метод</dc:title>
  <dc:creator>FuckYouBill</dc:creator>
  <cp:lastModifiedBy>GL-214-P</cp:lastModifiedBy>
  <cp:revision>169</cp:revision>
  <dcterms:created xsi:type="dcterms:W3CDTF">2009-02-11T18:46:02Z</dcterms:created>
  <dcterms:modified xsi:type="dcterms:W3CDTF">2025-03-01T04:16:36Z</dcterms:modified>
</cp:coreProperties>
</file>